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3" d="100"/>
          <a:sy n="63" d="100"/>
        </p:scale>
        <p:origin x="102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0D0970-6B74-4C16-8F24-A9791D25F5B5}" type="datetimeFigureOut">
              <a:rPr lang="en-US" smtClean="0"/>
              <a:t>4/16/2026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FCAC8F-AEC2-46F0-9BB2-E57035AB48EA}" type="slidenum">
              <a:rPr lang="en-US" smtClean="0"/>
              <a:t>‹#›</a:t>
            </a:fld>
            <a:endParaRPr lang="en-US"/>
          </a:p>
        </p:txBody>
      </p:sp>
    </p:spTree>
    <p:extLst>
      <p:ext uri="{BB962C8B-B14F-4D97-AF65-F5344CB8AC3E}">
        <p14:creationId xmlns:p14="http://schemas.microsoft.com/office/powerpoint/2010/main" val="508558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Good morning. This presentation critically analyses two leadership styles transformational and transactional, based on six peer-reviewed articles published in 2022-25. Evidence is based on healthcare facilities in Ethiopia, Jordan, Nigeria, and South Africa, which gives a global approach. I will describe each of the styles, outline their advantages and disadvantages, and compare their effects on patient safety, staff wellbeing, innovation, and </a:t>
            </a:r>
            <a:r>
              <a:rPr lang="en-US" sz="1200" b="0" i="0" kern="1200" dirty="0" err="1">
                <a:solidFill>
                  <a:schemeClr val="tx1"/>
                </a:solidFill>
                <a:effectLst/>
                <a:latin typeface="+mn-lt"/>
                <a:ea typeface="+mn-ea"/>
                <a:cs typeface="+mn-cs"/>
              </a:rPr>
              <a:t>organisational</a:t>
            </a:r>
            <a:r>
              <a:rPr lang="en-US" sz="1200" b="0" i="0" kern="1200" dirty="0">
                <a:solidFill>
                  <a:schemeClr val="tx1"/>
                </a:solidFill>
                <a:effectLst/>
                <a:latin typeface="+mn-lt"/>
                <a:ea typeface="+mn-ea"/>
                <a:cs typeface="+mn-cs"/>
              </a:rPr>
              <a:t> preparedness to change. The thesis is that transformational leadership tends to beat transactional leadership in the vast majority of outcomes, nevertheless, transactional approaches may be employed to perform certain safety-related tasks. By the conclusion, you will know why healthcare leaders need to be mostly transformational, situationally transactional, and never laissez-faire. I would like to start with the definitions of these two styles.</a:t>
            </a:r>
            <a:endParaRPr lang="en-US" dirty="0"/>
          </a:p>
        </p:txBody>
      </p:sp>
      <p:sp>
        <p:nvSpPr>
          <p:cNvPr id="4" name="Slide Number Placeholder 3"/>
          <p:cNvSpPr>
            <a:spLocks noGrp="1"/>
          </p:cNvSpPr>
          <p:nvPr>
            <p:ph type="sldNum" sz="quarter" idx="10"/>
          </p:nvPr>
        </p:nvSpPr>
        <p:spPr/>
        <p:txBody>
          <a:bodyPr/>
          <a:lstStyle/>
          <a:p>
            <a:fld id="{56FCAC8F-AEC2-46F0-9BB2-E57035AB48EA}" type="slidenum">
              <a:rPr lang="en-US" smtClean="0"/>
              <a:t>1</a:t>
            </a:fld>
            <a:endParaRPr lang="en-US"/>
          </a:p>
        </p:txBody>
      </p:sp>
    </p:spTree>
    <p:extLst>
      <p:ext uri="{BB962C8B-B14F-4D97-AF65-F5344CB8AC3E}">
        <p14:creationId xmlns:p14="http://schemas.microsoft.com/office/powerpoint/2010/main" val="4239828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According to </a:t>
            </a:r>
            <a:r>
              <a:rPr lang="en-US" sz="1200" b="0" i="0" kern="1200" dirty="0" err="1">
                <a:solidFill>
                  <a:schemeClr val="tx1"/>
                </a:solidFill>
                <a:effectLst/>
                <a:latin typeface="+mn-lt"/>
                <a:ea typeface="+mn-ea"/>
                <a:cs typeface="+mn-cs"/>
              </a:rPr>
              <a:t>Mekonnen</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Bayissa</a:t>
            </a:r>
            <a:r>
              <a:rPr lang="en-US" sz="1200" b="0" i="0" kern="1200" dirty="0">
                <a:solidFill>
                  <a:schemeClr val="tx1"/>
                </a:solidFill>
                <a:effectLst/>
                <a:latin typeface="+mn-lt"/>
                <a:ea typeface="+mn-ea"/>
                <a:cs typeface="+mn-cs"/>
              </a:rPr>
              <a:t> (2023), transformational leadership is a process, which involves leaders motivating followers to perform the work towards collective purposes outside of their own self-interest. The most important </a:t>
            </a:r>
            <a:r>
              <a:rPr lang="en-US" sz="1200" b="0" i="0" kern="1200" dirty="0" err="1">
                <a:solidFill>
                  <a:schemeClr val="tx1"/>
                </a:solidFill>
                <a:effectLst/>
                <a:latin typeface="+mn-lt"/>
                <a:ea typeface="+mn-ea"/>
                <a:cs typeface="+mn-cs"/>
              </a:rPr>
              <a:t>behaviours</a:t>
            </a:r>
            <a:r>
              <a:rPr lang="en-US" sz="1200" b="0" i="0" kern="1200" dirty="0">
                <a:solidFill>
                  <a:schemeClr val="tx1"/>
                </a:solidFill>
                <a:effectLst/>
                <a:latin typeface="+mn-lt"/>
                <a:ea typeface="+mn-ea"/>
                <a:cs typeface="+mn-cs"/>
              </a:rPr>
              <a:t> are intellectual stimulation (challenging the staff to test assumptions) and </a:t>
            </a:r>
            <a:r>
              <a:rPr lang="en-US" sz="1200" b="0" i="0" kern="1200" dirty="0" err="1">
                <a:solidFill>
                  <a:schemeClr val="tx1"/>
                </a:solidFill>
                <a:effectLst/>
                <a:latin typeface="+mn-lt"/>
                <a:ea typeface="+mn-ea"/>
                <a:cs typeface="+mn-cs"/>
              </a:rPr>
              <a:t>individualised</a:t>
            </a:r>
            <a:r>
              <a:rPr lang="en-US" sz="1200" b="0" i="0" kern="1200" dirty="0">
                <a:solidFill>
                  <a:schemeClr val="tx1"/>
                </a:solidFill>
                <a:effectLst/>
                <a:latin typeface="+mn-lt"/>
                <a:ea typeface="+mn-ea"/>
                <a:cs typeface="+mn-cs"/>
              </a:rPr>
              <a:t> consideration (mentoring of teams). In contrast, </a:t>
            </a:r>
            <a:r>
              <a:rPr lang="en-US" sz="1200" b="0" i="0" kern="1200" dirty="0" err="1">
                <a:solidFill>
                  <a:schemeClr val="tx1"/>
                </a:solidFill>
                <a:effectLst/>
                <a:latin typeface="+mn-lt"/>
                <a:ea typeface="+mn-ea"/>
                <a:cs typeface="+mn-cs"/>
              </a:rPr>
              <a:t>Hundie</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Habtewold</a:t>
            </a:r>
            <a:r>
              <a:rPr lang="en-US" sz="1200" b="0" i="0" kern="1200" dirty="0">
                <a:solidFill>
                  <a:schemeClr val="tx1"/>
                </a:solidFill>
                <a:effectLst/>
                <a:latin typeface="+mn-lt"/>
                <a:ea typeface="+mn-ea"/>
                <a:cs typeface="+mn-cs"/>
              </a:rPr>
              <a:t> (2024) describe transactional leadership as an exchange-based system. Contingent reward implies that employees get rewarded by praise, bonuses or preferred shift time in case they perform to target. Management by exception may be active (active monitoring) or passive (action only after an error is detected). Laissez-faire is the worst kind of leadership where the leader abandons his or her duties. The root distinction here is that transformational leaders make people committed to the vision, whereas transactional leaders achieve the level of compliance by using rewards and penalties. According to </a:t>
            </a:r>
            <a:r>
              <a:rPr lang="en-US" sz="1200" b="0" i="0" kern="1200" dirty="0" err="1">
                <a:solidFill>
                  <a:schemeClr val="tx1"/>
                </a:solidFill>
                <a:effectLst/>
                <a:latin typeface="+mn-lt"/>
                <a:ea typeface="+mn-ea"/>
                <a:cs typeface="+mn-cs"/>
              </a:rPr>
              <a:t>Olatoye</a:t>
            </a:r>
            <a:r>
              <a:rPr lang="en-US" sz="1200" b="0" i="0" kern="1200" dirty="0">
                <a:solidFill>
                  <a:schemeClr val="tx1"/>
                </a:solidFill>
                <a:effectLst/>
                <a:latin typeface="+mn-lt"/>
                <a:ea typeface="+mn-ea"/>
                <a:cs typeface="+mn-cs"/>
              </a:rPr>
              <a:t> et al. (2024), healthcare leaders tend to combine these styles without consciously reflecting on them, yet it is crucial to recognize their different characteristics to effectively criticize them. </a:t>
            </a:r>
            <a:r>
              <a:rPr lang="en-US" sz="1200" b="0" i="0" kern="1200" dirty="0" err="1">
                <a:solidFill>
                  <a:schemeClr val="tx1"/>
                </a:solidFill>
                <a:effectLst/>
                <a:latin typeface="+mn-lt"/>
                <a:ea typeface="+mn-ea"/>
                <a:cs typeface="+mn-cs"/>
              </a:rPr>
              <a:t>Anusi</a:t>
            </a:r>
            <a:r>
              <a:rPr lang="en-US" sz="1200" b="0" i="0" kern="1200" dirty="0">
                <a:solidFill>
                  <a:schemeClr val="tx1"/>
                </a:solidFill>
                <a:effectLst/>
                <a:latin typeface="+mn-lt"/>
                <a:ea typeface="+mn-ea"/>
                <a:cs typeface="+mn-cs"/>
              </a:rPr>
              <a:t> et al. (2025) further posit that hospital administrators who only focus on transactions have difficulty in dealing with adaptive issues.</a:t>
            </a:r>
            <a:endParaRPr lang="en-US" dirty="0"/>
          </a:p>
        </p:txBody>
      </p:sp>
      <p:sp>
        <p:nvSpPr>
          <p:cNvPr id="4" name="Slide Number Placeholder 3"/>
          <p:cNvSpPr>
            <a:spLocks noGrp="1"/>
          </p:cNvSpPr>
          <p:nvPr>
            <p:ph type="sldNum" sz="quarter" idx="10"/>
          </p:nvPr>
        </p:nvSpPr>
        <p:spPr/>
        <p:txBody>
          <a:bodyPr/>
          <a:lstStyle/>
          <a:p>
            <a:fld id="{56FCAC8F-AEC2-46F0-9BB2-E57035AB48EA}" type="slidenum">
              <a:rPr lang="en-US" smtClean="0"/>
              <a:t>2</a:t>
            </a:fld>
            <a:endParaRPr lang="en-US"/>
          </a:p>
        </p:txBody>
      </p:sp>
    </p:spTree>
    <p:extLst>
      <p:ext uri="{BB962C8B-B14F-4D97-AF65-F5344CB8AC3E}">
        <p14:creationId xmlns:p14="http://schemas.microsoft.com/office/powerpoint/2010/main" val="1582213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Transformational leadership is strong. In a survey of 423 Ethiopian health professionals, </a:t>
            </a:r>
            <a:r>
              <a:rPr lang="en-US" sz="1200" b="0" i="0" kern="1200" dirty="0" err="1">
                <a:solidFill>
                  <a:schemeClr val="tx1"/>
                </a:solidFill>
                <a:effectLst/>
                <a:latin typeface="+mn-lt"/>
                <a:ea typeface="+mn-ea"/>
                <a:cs typeface="+mn-cs"/>
              </a:rPr>
              <a:t>Mekonnen</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Bayissa</a:t>
            </a:r>
            <a:r>
              <a:rPr lang="en-US" sz="1200" b="0" i="0" kern="1200" dirty="0">
                <a:solidFill>
                  <a:schemeClr val="tx1"/>
                </a:solidFill>
                <a:effectLst/>
                <a:latin typeface="+mn-lt"/>
                <a:ea typeface="+mn-ea"/>
                <a:cs typeface="+mn-cs"/>
              </a:rPr>
              <a:t> (2023) determined that transformational leadership accounted 34% of the change to </a:t>
            </a:r>
            <a:r>
              <a:rPr lang="en-US" sz="1200" b="0" i="0" kern="1200" dirty="0" err="1">
                <a:solidFill>
                  <a:schemeClr val="tx1"/>
                </a:solidFill>
                <a:effectLst/>
                <a:latin typeface="+mn-lt"/>
                <a:ea typeface="+mn-ea"/>
                <a:cs typeface="+mn-cs"/>
              </a:rPr>
              <a:t>organisational</a:t>
            </a:r>
            <a:r>
              <a:rPr lang="en-US" sz="1200" b="0" i="0" kern="1200" dirty="0">
                <a:solidFill>
                  <a:schemeClr val="tx1"/>
                </a:solidFill>
                <a:effectLst/>
                <a:latin typeface="+mn-lt"/>
                <a:ea typeface="+mn-ea"/>
                <a:cs typeface="+mn-cs"/>
              </a:rPr>
              <a:t> readiness variance - much greater than that of transactional leadership. This is important as the healthcare systems constantly experience policy, technological, and clinical practice changes. A survey conducted by Al-</a:t>
            </a:r>
            <a:r>
              <a:rPr lang="en-US" sz="1200" b="0" i="0" kern="1200" dirty="0" err="1">
                <a:solidFill>
                  <a:schemeClr val="tx1"/>
                </a:solidFill>
                <a:effectLst/>
                <a:latin typeface="+mn-lt"/>
                <a:ea typeface="+mn-ea"/>
                <a:cs typeface="+mn-cs"/>
              </a:rPr>
              <a:t>Rjoub</a:t>
            </a:r>
            <a:r>
              <a:rPr lang="en-US" sz="1200" b="0" i="0" kern="1200" dirty="0">
                <a:solidFill>
                  <a:schemeClr val="tx1"/>
                </a:solidFill>
                <a:effectLst/>
                <a:latin typeface="+mn-lt"/>
                <a:ea typeface="+mn-ea"/>
                <a:cs typeface="+mn-cs"/>
              </a:rPr>
              <a:t> et al. (2024) on 350 nurses in Jordan showed that transformational leadership positively affected nursing care performance ( 0.48) and patient outcomes (reduced medication errors, falls, and patient satisfaction) indirectly via increased nurse autonomy. </a:t>
            </a:r>
            <a:r>
              <a:rPr lang="en-US" sz="1200" b="0" i="0" kern="1200" dirty="0" err="1">
                <a:solidFill>
                  <a:schemeClr val="tx1"/>
                </a:solidFill>
                <a:effectLst/>
                <a:latin typeface="+mn-lt"/>
                <a:ea typeface="+mn-ea"/>
                <a:cs typeface="+mn-cs"/>
              </a:rPr>
              <a:t>Ajanaku</a:t>
            </a:r>
            <a:r>
              <a:rPr lang="en-US" sz="1200" b="0" i="0" kern="1200" dirty="0">
                <a:solidFill>
                  <a:schemeClr val="tx1"/>
                </a:solidFill>
                <a:effectLst/>
                <a:latin typeface="+mn-lt"/>
                <a:ea typeface="+mn-ea"/>
                <a:cs typeface="+mn-cs"/>
              </a:rPr>
              <a:t> et al. (2022) searched 12 African research studies and found out that transformational leadership lessened burnout and turnover intention in all cases and mostly in younger nurses where mentorship was important. </a:t>
            </a:r>
            <a:r>
              <a:rPr lang="en-US" sz="1200" b="0" i="0" kern="1200" dirty="0" err="1">
                <a:solidFill>
                  <a:schemeClr val="tx1"/>
                </a:solidFill>
                <a:effectLst/>
                <a:latin typeface="+mn-lt"/>
                <a:ea typeface="+mn-ea"/>
                <a:cs typeface="+mn-cs"/>
              </a:rPr>
              <a:t>Hundie</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Habtewold</a:t>
            </a:r>
            <a:r>
              <a:rPr lang="en-US" sz="1200" b="0" i="0" kern="1200" dirty="0">
                <a:solidFill>
                  <a:schemeClr val="tx1"/>
                </a:solidFill>
                <a:effectLst/>
                <a:latin typeface="+mn-lt"/>
                <a:ea typeface="+mn-ea"/>
                <a:cs typeface="+mn-cs"/>
              </a:rPr>
              <a:t> (2024) discovered that transformational leadership in Ethiopian hospitals had a positive relationship with higher task performance and contextual performance </a:t>
            </a:r>
            <a:r>
              <a:rPr lang="en-US" sz="1200" b="0" i="0" kern="1200" dirty="0" err="1">
                <a:solidFill>
                  <a:schemeClr val="tx1"/>
                </a:solidFill>
                <a:effectLst/>
                <a:latin typeface="+mn-lt"/>
                <a:ea typeface="+mn-ea"/>
                <a:cs typeface="+mn-cs"/>
              </a:rPr>
              <a:t>behaviours</a:t>
            </a:r>
            <a:r>
              <a:rPr lang="en-US" sz="1200" b="0" i="0" kern="1200" dirty="0">
                <a:solidFill>
                  <a:schemeClr val="tx1"/>
                </a:solidFill>
                <a:effectLst/>
                <a:latin typeface="+mn-lt"/>
                <a:ea typeface="+mn-ea"/>
                <a:cs typeface="+mn-cs"/>
              </a:rPr>
              <a:t> such as assisting colleagues and volunteering to perform additional tasks.</a:t>
            </a:r>
            <a:endParaRPr lang="en-US" dirty="0"/>
          </a:p>
        </p:txBody>
      </p:sp>
      <p:sp>
        <p:nvSpPr>
          <p:cNvPr id="4" name="Slide Number Placeholder 3"/>
          <p:cNvSpPr>
            <a:spLocks noGrp="1"/>
          </p:cNvSpPr>
          <p:nvPr>
            <p:ph type="sldNum" sz="quarter" idx="10"/>
          </p:nvPr>
        </p:nvSpPr>
        <p:spPr/>
        <p:txBody>
          <a:bodyPr/>
          <a:lstStyle/>
          <a:p>
            <a:fld id="{56FCAC8F-AEC2-46F0-9BB2-E57035AB48EA}" type="slidenum">
              <a:rPr lang="en-US" smtClean="0"/>
              <a:t>3</a:t>
            </a:fld>
            <a:endParaRPr lang="en-US"/>
          </a:p>
        </p:txBody>
      </p:sp>
    </p:spTree>
    <p:extLst>
      <p:ext uri="{BB962C8B-B14F-4D97-AF65-F5344CB8AC3E}">
        <p14:creationId xmlns:p14="http://schemas.microsoft.com/office/powerpoint/2010/main" val="720677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Although it has some strengths, transformational leadership has significant limitations. </a:t>
            </a:r>
            <a:r>
              <a:rPr lang="en-US" sz="1200" b="0" i="0" kern="1200" dirty="0" err="1">
                <a:solidFill>
                  <a:schemeClr val="tx1"/>
                </a:solidFill>
                <a:effectLst/>
                <a:latin typeface="+mn-lt"/>
                <a:ea typeface="+mn-ea"/>
                <a:cs typeface="+mn-cs"/>
              </a:rPr>
              <a:t>Olatoye</a:t>
            </a:r>
            <a:r>
              <a:rPr lang="en-US" sz="1200" b="0" i="0" kern="1200" dirty="0">
                <a:solidFill>
                  <a:schemeClr val="tx1"/>
                </a:solidFill>
                <a:effectLst/>
                <a:latin typeface="+mn-lt"/>
                <a:ea typeface="+mn-ea"/>
                <a:cs typeface="+mn-cs"/>
              </a:rPr>
              <a:t> et al. (2024) warn that the highly emotional nature of the work involved may cause compassion fatigue and leader burnout, particularly in low-resource healthcare facilities. Such leaders who continually inspire, mentor, and intellectually stimulate might run out of their own wellbeing. </a:t>
            </a:r>
            <a:r>
              <a:rPr lang="en-US" sz="1200" b="0" i="0" kern="1200" dirty="0" err="1">
                <a:solidFill>
                  <a:schemeClr val="tx1"/>
                </a:solidFill>
                <a:effectLst/>
                <a:latin typeface="+mn-lt"/>
                <a:ea typeface="+mn-ea"/>
                <a:cs typeface="+mn-cs"/>
              </a:rPr>
              <a:t>Anusi</a:t>
            </a:r>
            <a:r>
              <a:rPr lang="en-US" sz="1200" b="0" i="0" kern="1200" dirty="0">
                <a:solidFill>
                  <a:schemeClr val="tx1"/>
                </a:solidFill>
                <a:effectLst/>
                <a:latin typeface="+mn-lt"/>
                <a:ea typeface="+mn-ea"/>
                <a:cs typeface="+mn-cs"/>
              </a:rPr>
              <a:t> et al. (2025) discovered that in Nigerian hospitals where power distance cultures are high, some employees considered transformational leaders to be weak, as they had to delegate and promote doubt in positions of authority. This is a significant cultural contingency. Al-</a:t>
            </a:r>
            <a:r>
              <a:rPr lang="en-US" sz="1200" b="0" i="0" kern="1200" dirty="0" err="1">
                <a:solidFill>
                  <a:schemeClr val="tx1"/>
                </a:solidFill>
                <a:effectLst/>
                <a:latin typeface="+mn-lt"/>
                <a:ea typeface="+mn-ea"/>
                <a:cs typeface="+mn-cs"/>
              </a:rPr>
              <a:t>Rjoub</a:t>
            </a:r>
            <a:r>
              <a:rPr lang="en-US" sz="1200" b="0" i="0" kern="1200" dirty="0">
                <a:solidFill>
                  <a:schemeClr val="tx1"/>
                </a:solidFill>
                <a:effectLst/>
                <a:latin typeface="+mn-lt"/>
                <a:ea typeface="+mn-ea"/>
                <a:cs typeface="+mn-cs"/>
              </a:rPr>
              <a:t> et al. (2024) observe that the success of transformational leadership is conditional on the willingness of followers; less skilled or novice staff can in fact be better served by more definite transactional instructions. Moreover, transformational leadership takes a very long time to consider the </a:t>
            </a:r>
            <a:r>
              <a:rPr lang="en-US" sz="1200" b="0" i="0" kern="1200" dirty="0" err="1">
                <a:solidFill>
                  <a:schemeClr val="tx1"/>
                </a:solidFill>
                <a:effectLst/>
                <a:latin typeface="+mn-lt"/>
                <a:ea typeface="+mn-ea"/>
                <a:cs typeface="+mn-cs"/>
              </a:rPr>
              <a:t>individualised</a:t>
            </a:r>
            <a:r>
              <a:rPr lang="en-US" sz="1200" b="0" i="0" kern="1200" dirty="0">
                <a:solidFill>
                  <a:schemeClr val="tx1"/>
                </a:solidFill>
                <a:effectLst/>
                <a:latin typeface="+mn-lt"/>
                <a:ea typeface="+mn-ea"/>
                <a:cs typeface="+mn-cs"/>
              </a:rPr>
              <a:t> approach- a luxury where nurse to patient ratio is high. Lastly, </a:t>
            </a:r>
            <a:r>
              <a:rPr lang="en-US" sz="1200" b="0" i="0" kern="1200" dirty="0" err="1">
                <a:solidFill>
                  <a:schemeClr val="tx1"/>
                </a:solidFill>
                <a:effectLst/>
                <a:latin typeface="+mn-lt"/>
                <a:ea typeface="+mn-ea"/>
                <a:cs typeface="+mn-cs"/>
              </a:rPr>
              <a:t>Mekonnen</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Bayissa</a:t>
            </a:r>
            <a:r>
              <a:rPr lang="en-US" sz="1200" b="0" i="0" kern="1200" dirty="0">
                <a:solidFill>
                  <a:schemeClr val="tx1"/>
                </a:solidFill>
                <a:effectLst/>
                <a:latin typeface="+mn-lt"/>
                <a:ea typeface="+mn-ea"/>
                <a:cs typeface="+mn-cs"/>
              </a:rPr>
              <a:t> (2023) </a:t>
            </a:r>
            <a:r>
              <a:rPr lang="en-US" sz="1200" b="0" i="0" kern="1200" dirty="0" err="1">
                <a:solidFill>
                  <a:schemeClr val="tx1"/>
                </a:solidFill>
                <a:effectLst/>
                <a:latin typeface="+mn-lt"/>
                <a:ea typeface="+mn-ea"/>
                <a:cs typeface="+mn-cs"/>
              </a:rPr>
              <a:t>recognise</a:t>
            </a:r>
            <a:r>
              <a:rPr lang="en-US" sz="1200" b="0" i="0" kern="1200" dirty="0">
                <a:solidFill>
                  <a:schemeClr val="tx1"/>
                </a:solidFill>
                <a:effectLst/>
                <a:latin typeface="+mn-lt"/>
                <a:ea typeface="+mn-ea"/>
                <a:cs typeface="+mn-cs"/>
              </a:rPr>
              <a:t> that their cross-sectional design is not causal; it might be that more change-ready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have transformational leaders, and not vice versa.</a:t>
            </a:r>
            <a:endParaRPr lang="en-US" dirty="0"/>
          </a:p>
        </p:txBody>
      </p:sp>
      <p:sp>
        <p:nvSpPr>
          <p:cNvPr id="4" name="Slide Number Placeholder 3"/>
          <p:cNvSpPr>
            <a:spLocks noGrp="1"/>
          </p:cNvSpPr>
          <p:nvPr>
            <p:ph type="sldNum" sz="quarter" idx="10"/>
          </p:nvPr>
        </p:nvSpPr>
        <p:spPr/>
        <p:txBody>
          <a:bodyPr/>
          <a:lstStyle/>
          <a:p>
            <a:fld id="{56FCAC8F-AEC2-46F0-9BB2-E57035AB48EA}" type="slidenum">
              <a:rPr lang="en-US" smtClean="0"/>
              <a:t>4</a:t>
            </a:fld>
            <a:endParaRPr lang="en-US"/>
          </a:p>
        </p:txBody>
      </p:sp>
    </p:spTree>
    <p:extLst>
      <p:ext uri="{BB962C8B-B14F-4D97-AF65-F5344CB8AC3E}">
        <p14:creationId xmlns:p14="http://schemas.microsoft.com/office/powerpoint/2010/main" val="3090325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There are certain strengths of transactional leadership which cannot be rejected and are context-dependent. </a:t>
            </a:r>
            <a:r>
              <a:rPr lang="en-US" sz="1200" b="0" i="0" kern="1200" dirty="0" err="1">
                <a:solidFill>
                  <a:schemeClr val="tx1"/>
                </a:solidFill>
                <a:effectLst/>
                <a:latin typeface="+mn-lt"/>
                <a:ea typeface="+mn-ea"/>
                <a:cs typeface="+mn-cs"/>
              </a:rPr>
              <a:t>Hundie</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Habtewold</a:t>
            </a:r>
            <a:r>
              <a:rPr lang="en-US" sz="1200" b="0" i="0" kern="1200" dirty="0">
                <a:solidFill>
                  <a:schemeClr val="tx1"/>
                </a:solidFill>
                <a:effectLst/>
                <a:latin typeface="+mn-lt"/>
                <a:ea typeface="+mn-ea"/>
                <a:cs typeface="+mn-cs"/>
              </a:rPr>
              <a:t> (2024) discovered that contingent reward positively influenced routine task performance in Ethiopian hospitals, especially in terms of medication administration and documentation adherence. Al-</a:t>
            </a:r>
            <a:r>
              <a:rPr lang="en-US" sz="1200" b="0" i="0" kern="1200" dirty="0" err="1">
                <a:solidFill>
                  <a:schemeClr val="tx1"/>
                </a:solidFill>
                <a:effectLst/>
                <a:latin typeface="+mn-lt"/>
                <a:ea typeface="+mn-ea"/>
                <a:cs typeface="+mn-cs"/>
              </a:rPr>
              <a:t>Rjoub</a:t>
            </a:r>
            <a:r>
              <a:rPr lang="en-US" sz="1200" b="0" i="0" kern="1200" dirty="0">
                <a:solidFill>
                  <a:schemeClr val="tx1"/>
                </a:solidFill>
                <a:effectLst/>
                <a:latin typeface="+mn-lt"/>
                <a:ea typeface="+mn-ea"/>
                <a:cs typeface="+mn-cs"/>
              </a:rPr>
              <a:t> et al. (2024) found that transactional leadership was linked to a lower rate of immediate errors in high-volume, low-complexity activities such as vital sign monitoring and hourly rounding. In </a:t>
            </a:r>
            <a:r>
              <a:rPr lang="en-US" sz="1200" b="0" i="0" kern="1200" dirty="0" err="1">
                <a:solidFill>
                  <a:schemeClr val="tx1"/>
                </a:solidFill>
                <a:effectLst/>
                <a:latin typeface="+mn-lt"/>
                <a:ea typeface="+mn-ea"/>
                <a:cs typeface="+mn-cs"/>
              </a:rPr>
              <a:t>Anusi</a:t>
            </a:r>
            <a:r>
              <a:rPr lang="en-US" sz="1200" b="0" i="0" kern="1200" dirty="0">
                <a:solidFill>
                  <a:schemeClr val="tx1"/>
                </a:solidFill>
                <a:effectLst/>
                <a:latin typeface="+mn-lt"/>
                <a:ea typeface="+mn-ea"/>
                <a:cs typeface="+mn-cs"/>
              </a:rPr>
              <a:t> et al. (2025), transactional expectations are stated to be clear in crisis conditions, including trauma resuscitation or cardiac arrest, making the cognitive load less and the protocol is quickly followed. </a:t>
            </a:r>
            <a:r>
              <a:rPr lang="en-US" sz="1200" b="0" i="0" kern="1200" dirty="0" err="1">
                <a:solidFill>
                  <a:schemeClr val="tx1"/>
                </a:solidFill>
                <a:effectLst/>
                <a:latin typeface="+mn-lt"/>
                <a:ea typeface="+mn-ea"/>
                <a:cs typeface="+mn-cs"/>
              </a:rPr>
              <a:t>Olatoye</a:t>
            </a:r>
            <a:r>
              <a:rPr lang="en-US" sz="1200" b="0" i="0" kern="1200" dirty="0">
                <a:solidFill>
                  <a:schemeClr val="tx1"/>
                </a:solidFill>
                <a:effectLst/>
                <a:latin typeface="+mn-lt"/>
                <a:ea typeface="+mn-ea"/>
                <a:cs typeface="+mn-cs"/>
              </a:rPr>
              <a:t> et al. (2024) further note that transactional leadership is simpler to train and apply in a short time, and thus it is feasible to train a large number of new ward managers. </a:t>
            </a:r>
            <a:r>
              <a:rPr lang="en-US" sz="1200" b="0" i="0" kern="1200" dirty="0" err="1">
                <a:solidFill>
                  <a:schemeClr val="tx1"/>
                </a:solidFill>
                <a:effectLst/>
                <a:latin typeface="+mn-lt"/>
                <a:ea typeface="+mn-ea"/>
                <a:cs typeface="+mn-cs"/>
              </a:rPr>
              <a:t>Ajanaku</a:t>
            </a:r>
            <a:r>
              <a:rPr lang="en-US" sz="1200" b="0" i="0" kern="1200" dirty="0">
                <a:solidFill>
                  <a:schemeClr val="tx1"/>
                </a:solidFill>
                <a:effectLst/>
                <a:latin typeface="+mn-lt"/>
                <a:ea typeface="+mn-ea"/>
                <a:cs typeface="+mn-cs"/>
              </a:rPr>
              <a:t> et al. (2022) state that in the case of newly qualified medical workers, transactional clarity explicit rewards in response to mandatory training enhance safety </a:t>
            </a:r>
            <a:r>
              <a:rPr lang="en-US" sz="1200" b="0" i="0" kern="1200" dirty="0" err="1">
                <a:solidFill>
                  <a:schemeClr val="tx1"/>
                </a:solidFill>
                <a:effectLst/>
                <a:latin typeface="+mn-lt"/>
                <a:ea typeface="+mn-ea"/>
                <a:cs typeface="+mn-cs"/>
              </a:rPr>
              <a:t>behaviours</a:t>
            </a:r>
            <a:r>
              <a:rPr lang="en-US" sz="1200" b="0" i="0" kern="1200" dirty="0">
                <a:solidFill>
                  <a:schemeClr val="tx1"/>
                </a:solidFill>
                <a:effectLst/>
                <a:latin typeface="+mn-lt"/>
                <a:ea typeface="+mn-ea"/>
                <a:cs typeface="+mn-cs"/>
              </a:rPr>
              <a:t> in the initial six months of work. These advantages render transactional leadership as a useful tactical instrument.</a:t>
            </a:r>
            <a:endParaRPr lang="en-US" dirty="0"/>
          </a:p>
        </p:txBody>
      </p:sp>
      <p:sp>
        <p:nvSpPr>
          <p:cNvPr id="4" name="Slide Number Placeholder 3"/>
          <p:cNvSpPr>
            <a:spLocks noGrp="1"/>
          </p:cNvSpPr>
          <p:nvPr>
            <p:ph type="sldNum" sz="quarter" idx="10"/>
          </p:nvPr>
        </p:nvSpPr>
        <p:spPr/>
        <p:txBody>
          <a:bodyPr/>
          <a:lstStyle/>
          <a:p>
            <a:fld id="{56FCAC8F-AEC2-46F0-9BB2-E57035AB48EA}" type="slidenum">
              <a:rPr lang="en-US" smtClean="0"/>
              <a:t>5</a:t>
            </a:fld>
            <a:endParaRPr lang="en-US"/>
          </a:p>
        </p:txBody>
      </p:sp>
    </p:spTree>
    <p:extLst>
      <p:ext uri="{BB962C8B-B14F-4D97-AF65-F5344CB8AC3E}">
        <p14:creationId xmlns:p14="http://schemas.microsoft.com/office/powerpoint/2010/main" val="563326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Transactional leadership has weaknesses that are significant and are always recorded in all the six studies. </a:t>
            </a:r>
            <a:r>
              <a:rPr lang="en-US" sz="1200" b="0" i="0" kern="1200" dirty="0" err="1">
                <a:solidFill>
                  <a:schemeClr val="tx1"/>
                </a:solidFill>
                <a:effectLst/>
                <a:latin typeface="+mn-lt"/>
                <a:ea typeface="+mn-ea"/>
                <a:cs typeface="+mn-cs"/>
              </a:rPr>
              <a:t>Mekonnen</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Bayissa</a:t>
            </a:r>
            <a:r>
              <a:rPr lang="en-US" sz="1200" b="0" i="0" kern="1200" dirty="0">
                <a:solidFill>
                  <a:schemeClr val="tx1"/>
                </a:solidFill>
                <a:effectLst/>
                <a:latin typeface="+mn-lt"/>
                <a:ea typeface="+mn-ea"/>
                <a:cs typeface="+mn-cs"/>
              </a:rPr>
              <a:t> (2023) discovered that </a:t>
            </a:r>
            <a:r>
              <a:rPr lang="en-US" sz="1200" b="0" i="0" kern="1200" dirty="0" err="1">
                <a:solidFill>
                  <a:schemeClr val="tx1"/>
                </a:solidFill>
                <a:effectLst/>
                <a:latin typeface="+mn-lt"/>
                <a:ea typeface="+mn-ea"/>
                <a:cs typeface="+mn-cs"/>
              </a:rPr>
              <a:t>organisational</a:t>
            </a:r>
            <a:r>
              <a:rPr lang="en-US" sz="1200" b="0" i="0" kern="1200" dirty="0">
                <a:solidFill>
                  <a:schemeClr val="tx1"/>
                </a:solidFill>
                <a:effectLst/>
                <a:latin typeface="+mn-lt"/>
                <a:ea typeface="+mn-ea"/>
                <a:cs typeface="+mn-cs"/>
              </a:rPr>
              <a:t> readiness to change had a negative relationship with transactional leadership (especially passive management by exception) (r = -0.31). As long as leaders are only rewarding compliance with the current rules, staff will be hostile to new practices. </a:t>
            </a:r>
            <a:r>
              <a:rPr lang="en-US" sz="1200" b="0" i="0" kern="1200" dirty="0" err="1">
                <a:solidFill>
                  <a:schemeClr val="tx1"/>
                </a:solidFill>
                <a:effectLst/>
                <a:latin typeface="+mn-lt"/>
                <a:ea typeface="+mn-ea"/>
                <a:cs typeface="+mn-cs"/>
              </a:rPr>
              <a:t>Hundie</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Habtewold</a:t>
            </a:r>
            <a:r>
              <a:rPr lang="en-US" sz="1200" b="0" i="0" kern="1200" dirty="0">
                <a:solidFill>
                  <a:schemeClr val="tx1"/>
                </a:solidFill>
                <a:effectLst/>
                <a:latin typeface="+mn-lt"/>
                <a:ea typeface="+mn-ea"/>
                <a:cs typeface="+mn-cs"/>
              </a:rPr>
              <a:t> (2024) found that the innovative </a:t>
            </a:r>
            <a:r>
              <a:rPr lang="en-US" sz="1200" b="0" i="0" kern="1200" dirty="0" err="1">
                <a:solidFill>
                  <a:schemeClr val="tx1"/>
                </a:solidFill>
                <a:effectLst/>
                <a:latin typeface="+mn-lt"/>
                <a:ea typeface="+mn-ea"/>
                <a:cs typeface="+mn-cs"/>
              </a:rPr>
              <a:t>behaviours</a:t>
            </a:r>
            <a:r>
              <a:rPr lang="en-US" sz="1200" b="0" i="0" kern="1200" dirty="0">
                <a:solidFill>
                  <a:schemeClr val="tx1"/>
                </a:solidFill>
                <a:effectLst/>
                <a:latin typeface="+mn-lt"/>
                <a:ea typeface="+mn-ea"/>
                <a:cs typeface="+mn-cs"/>
              </a:rPr>
              <a:t> in hospitals with a preponderance of transactional leadership were very low; nurses did not rate high to make suggestions on how to improve pressure ulcer prevention or hand hygiene practices. The most alarming aspect is patient safety: Al-</a:t>
            </a:r>
            <a:r>
              <a:rPr lang="en-US" sz="1200" b="0" i="0" kern="1200" dirty="0" err="1">
                <a:solidFill>
                  <a:schemeClr val="tx1"/>
                </a:solidFill>
                <a:effectLst/>
                <a:latin typeface="+mn-lt"/>
                <a:ea typeface="+mn-ea"/>
                <a:cs typeface="+mn-cs"/>
              </a:rPr>
              <a:t>Rjoub</a:t>
            </a:r>
            <a:r>
              <a:rPr lang="en-US" sz="1200" b="0" i="0" kern="1200" dirty="0">
                <a:solidFill>
                  <a:schemeClr val="tx1"/>
                </a:solidFill>
                <a:effectLst/>
                <a:latin typeface="+mn-lt"/>
                <a:ea typeface="+mn-ea"/>
                <a:cs typeface="+mn-cs"/>
              </a:rPr>
              <a:t> et al. (2024) have found that transactional leadership led to reduced psychological safety, which resulted in under-reporting of near-misses due to fear of punishment by staff. As </a:t>
            </a:r>
            <a:r>
              <a:rPr lang="en-US" sz="1200" b="0" i="0" kern="1200" dirty="0" err="1">
                <a:solidFill>
                  <a:schemeClr val="tx1"/>
                </a:solidFill>
                <a:effectLst/>
                <a:latin typeface="+mn-lt"/>
                <a:ea typeface="+mn-ea"/>
                <a:cs typeface="+mn-cs"/>
              </a:rPr>
              <a:t>Anusi</a:t>
            </a:r>
            <a:r>
              <a:rPr lang="en-US" sz="1200" b="0" i="0" kern="1200" dirty="0">
                <a:solidFill>
                  <a:schemeClr val="tx1"/>
                </a:solidFill>
                <a:effectLst/>
                <a:latin typeface="+mn-lt"/>
                <a:ea typeface="+mn-ea"/>
                <a:cs typeface="+mn-cs"/>
              </a:rPr>
              <a:t> et al. (2025) discovered, in teaching hospitals of Nigeria, purely transactional administrators had problems with staff retention; nurses said that they felt like machines and had to resign to join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with more accommodating leadership. </a:t>
            </a:r>
            <a:r>
              <a:rPr lang="en-US" sz="1200" b="0" i="0" kern="1200" dirty="0" err="1">
                <a:solidFill>
                  <a:schemeClr val="tx1"/>
                </a:solidFill>
                <a:effectLst/>
                <a:latin typeface="+mn-lt"/>
                <a:ea typeface="+mn-ea"/>
                <a:cs typeface="+mn-cs"/>
              </a:rPr>
              <a:t>Olatoye</a:t>
            </a:r>
            <a:r>
              <a:rPr lang="en-US" sz="1200" b="0" i="0" kern="1200" dirty="0">
                <a:solidFill>
                  <a:schemeClr val="tx1"/>
                </a:solidFill>
                <a:effectLst/>
                <a:latin typeface="+mn-lt"/>
                <a:ea typeface="+mn-ea"/>
                <a:cs typeface="+mn-cs"/>
              </a:rPr>
              <a:t> et al. (2024) deduce that excessive use of transactional leadership produces a subculture of low compliance, which is not enough in complex, adaptive problems of contemporary healthcare.</a:t>
            </a:r>
            <a:endParaRPr lang="en-US" dirty="0"/>
          </a:p>
        </p:txBody>
      </p:sp>
      <p:sp>
        <p:nvSpPr>
          <p:cNvPr id="4" name="Slide Number Placeholder 3"/>
          <p:cNvSpPr>
            <a:spLocks noGrp="1"/>
          </p:cNvSpPr>
          <p:nvPr>
            <p:ph type="sldNum" sz="quarter" idx="10"/>
          </p:nvPr>
        </p:nvSpPr>
        <p:spPr/>
        <p:txBody>
          <a:bodyPr/>
          <a:lstStyle/>
          <a:p>
            <a:fld id="{56FCAC8F-AEC2-46F0-9BB2-E57035AB48EA}" type="slidenum">
              <a:rPr lang="en-US" smtClean="0"/>
              <a:t>6</a:t>
            </a:fld>
            <a:endParaRPr lang="en-US"/>
          </a:p>
        </p:txBody>
      </p:sp>
    </p:spTree>
    <p:extLst>
      <p:ext uri="{BB962C8B-B14F-4D97-AF65-F5344CB8AC3E}">
        <p14:creationId xmlns:p14="http://schemas.microsoft.com/office/powerpoint/2010/main" val="3666586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slide </a:t>
            </a:r>
            <a:r>
              <a:rPr lang="en-US" sz="1200" b="0" i="0" kern="1200" dirty="0" err="1">
                <a:solidFill>
                  <a:schemeClr val="tx1"/>
                </a:solidFill>
                <a:effectLst/>
                <a:latin typeface="+mn-lt"/>
                <a:ea typeface="+mn-ea"/>
                <a:cs typeface="+mn-cs"/>
              </a:rPr>
              <a:t>summarises</a:t>
            </a:r>
            <a:r>
              <a:rPr lang="en-US" sz="1200" b="0" i="0" kern="1200" dirty="0">
                <a:solidFill>
                  <a:schemeClr val="tx1"/>
                </a:solidFill>
                <a:effectLst/>
                <a:latin typeface="+mn-lt"/>
                <a:ea typeface="+mn-ea"/>
                <a:cs typeface="+mn-cs"/>
              </a:rPr>
              <a:t> the varying effects on patient safety and staff wellbeing. Al-</a:t>
            </a:r>
            <a:r>
              <a:rPr lang="en-US" sz="1200" b="0" i="0" kern="1200" dirty="0" err="1">
                <a:solidFill>
                  <a:schemeClr val="tx1"/>
                </a:solidFill>
                <a:effectLst/>
                <a:latin typeface="+mn-lt"/>
                <a:ea typeface="+mn-ea"/>
                <a:cs typeface="+mn-cs"/>
              </a:rPr>
              <a:t>Rjoub</a:t>
            </a:r>
            <a:r>
              <a:rPr lang="en-US" sz="1200" b="0" i="0" kern="1200" dirty="0">
                <a:solidFill>
                  <a:schemeClr val="tx1"/>
                </a:solidFill>
                <a:effectLst/>
                <a:latin typeface="+mn-lt"/>
                <a:ea typeface="+mn-ea"/>
                <a:cs typeface="+mn-cs"/>
              </a:rPr>
              <a:t> et al. (2024) used structural equation modelling to show that the effect of leadership on patient outcomes is fully mediated by nursing care performance and psychological safety. Transformational leadership develops psychologically safe cultures in which staff disclose near-misses to be learnt, whilst the focus on punishment under transactional leadership creates incentives to conceal errors. </a:t>
            </a:r>
            <a:r>
              <a:rPr lang="en-US" sz="1200" b="0" i="0" kern="1200" dirty="0" err="1">
                <a:solidFill>
                  <a:schemeClr val="tx1"/>
                </a:solidFill>
                <a:effectLst/>
                <a:latin typeface="+mn-lt"/>
                <a:ea typeface="+mn-ea"/>
                <a:cs typeface="+mn-cs"/>
              </a:rPr>
              <a:t>Ajanaku</a:t>
            </a:r>
            <a:r>
              <a:rPr lang="en-US" sz="1200" b="0" i="0" kern="1200" dirty="0">
                <a:solidFill>
                  <a:schemeClr val="tx1"/>
                </a:solidFill>
                <a:effectLst/>
                <a:latin typeface="+mn-lt"/>
                <a:ea typeface="+mn-ea"/>
                <a:cs typeface="+mn-cs"/>
              </a:rPr>
              <a:t> et al. (2022) discovered that the transformational leadership style regularly decreased burnout and turnover intention, especially in younger nurses who perceived mentorship and emotional support. However, </a:t>
            </a:r>
            <a:r>
              <a:rPr lang="en-US" sz="1200" b="0" i="0" kern="1200" dirty="0" err="1">
                <a:solidFill>
                  <a:schemeClr val="tx1"/>
                </a:solidFill>
                <a:effectLst/>
                <a:latin typeface="+mn-lt"/>
                <a:ea typeface="+mn-ea"/>
                <a:cs typeface="+mn-cs"/>
              </a:rPr>
              <a:t>Hundie</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Habtewold</a:t>
            </a:r>
            <a:r>
              <a:rPr lang="en-US" sz="1200" b="0" i="0" kern="1200" dirty="0">
                <a:solidFill>
                  <a:schemeClr val="tx1"/>
                </a:solidFill>
                <a:effectLst/>
                <a:latin typeface="+mn-lt"/>
                <a:ea typeface="+mn-ea"/>
                <a:cs typeface="+mn-cs"/>
              </a:rPr>
              <a:t> (2024) found that transactional leadership had a positive connection with emotional exhaustion and </a:t>
            </a:r>
            <a:r>
              <a:rPr lang="en-US" sz="1200" b="0" i="0" kern="1200" dirty="0" err="1">
                <a:solidFill>
                  <a:schemeClr val="tx1"/>
                </a:solidFill>
                <a:effectLst/>
                <a:latin typeface="+mn-lt"/>
                <a:ea typeface="+mn-ea"/>
                <a:cs typeface="+mn-cs"/>
              </a:rPr>
              <a:t>depersonalisation</a:t>
            </a:r>
            <a:r>
              <a:rPr lang="en-US" sz="1200" b="0" i="0" kern="1200" dirty="0">
                <a:solidFill>
                  <a:schemeClr val="tx1"/>
                </a:solidFill>
                <a:effectLst/>
                <a:latin typeface="+mn-lt"/>
                <a:ea typeface="+mn-ea"/>
                <a:cs typeface="+mn-cs"/>
              </a:rPr>
              <a:t>. The mechanism is evident, because when staff members feel appreciated as a human (transformational), they are more engaged; when they feel that they are a replaceable cog in a reward-punishment machine (transactional), they will disengage. </a:t>
            </a:r>
            <a:r>
              <a:rPr lang="en-US" sz="1200" b="0" i="0" kern="1200" dirty="0" err="1">
                <a:solidFill>
                  <a:schemeClr val="tx1"/>
                </a:solidFill>
                <a:effectLst/>
                <a:latin typeface="+mn-lt"/>
                <a:ea typeface="+mn-ea"/>
                <a:cs typeface="+mn-cs"/>
              </a:rPr>
              <a:t>Anusi</a:t>
            </a:r>
            <a:r>
              <a:rPr lang="en-US" sz="1200" b="0" i="0" kern="1200" dirty="0">
                <a:solidFill>
                  <a:schemeClr val="tx1"/>
                </a:solidFill>
                <a:effectLst/>
                <a:latin typeface="+mn-lt"/>
                <a:ea typeface="+mn-ea"/>
                <a:cs typeface="+mn-cs"/>
              </a:rPr>
              <a:t> et al. (2025) further note that the attrition rate of nurses in Nigerian hospitals, where administrators employed purely transactional methods, was 23 percent more than that of those administered through transformational ones.</a:t>
            </a:r>
            <a:endParaRPr lang="en-US" dirty="0"/>
          </a:p>
        </p:txBody>
      </p:sp>
      <p:sp>
        <p:nvSpPr>
          <p:cNvPr id="4" name="Slide Number Placeholder 3"/>
          <p:cNvSpPr>
            <a:spLocks noGrp="1"/>
          </p:cNvSpPr>
          <p:nvPr>
            <p:ph type="sldNum" sz="quarter" idx="10"/>
          </p:nvPr>
        </p:nvSpPr>
        <p:spPr/>
        <p:txBody>
          <a:bodyPr/>
          <a:lstStyle/>
          <a:p>
            <a:fld id="{56FCAC8F-AEC2-46F0-9BB2-E57035AB48EA}" type="slidenum">
              <a:rPr lang="en-US" smtClean="0"/>
              <a:t>7</a:t>
            </a:fld>
            <a:endParaRPr lang="en-US"/>
          </a:p>
        </p:txBody>
      </p:sp>
    </p:spTree>
    <p:extLst>
      <p:ext uri="{BB962C8B-B14F-4D97-AF65-F5344CB8AC3E}">
        <p14:creationId xmlns:p14="http://schemas.microsoft.com/office/powerpoint/2010/main" val="2362930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Perhaps the most important distinguishing factor between these two styles is </a:t>
            </a:r>
            <a:r>
              <a:rPr lang="en-US" sz="1200" b="0" i="0" kern="1200" dirty="0" err="1">
                <a:solidFill>
                  <a:schemeClr val="tx1"/>
                </a:solidFill>
                <a:effectLst/>
                <a:latin typeface="+mn-lt"/>
                <a:ea typeface="+mn-ea"/>
                <a:cs typeface="+mn-cs"/>
              </a:rPr>
              <a:t>organisational</a:t>
            </a:r>
            <a:r>
              <a:rPr lang="en-US" sz="1200" b="0" i="0" kern="1200" dirty="0">
                <a:solidFill>
                  <a:schemeClr val="tx1"/>
                </a:solidFill>
                <a:effectLst/>
                <a:latin typeface="+mn-lt"/>
                <a:ea typeface="+mn-ea"/>
                <a:cs typeface="+mn-cs"/>
              </a:rPr>
              <a:t> readiness to change. </a:t>
            </a:r>
            <a:r>
              <a:rPr lang="en-US" sz="1200" b="0" i="0" kern="1200" dirty="0" err="1">
                <a:solidFill>
                  <a:schemeClr val="tx1"/>
                </a:solidFill>
                <a:effectLst/>
                <a:latin typeface="+mn-lt"/>
                <a:ea typeface="+mn-ea"/>
                <a:cs typeface="+mn-cs"/>
              </a:rPr>
              <a:t>Mekonnen</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Bayissa</a:t>
            </a:r>
            <a:r>
              <a:rPr lang="en-US" sz="1200" b="0" i="0" kern="1200" dirty="0">
                <a:solidFill>
                  <a:schemeClr val="tx1"/>
                </a:solidFill>
                <a:effectLst/>
                <a:latin typeface="+mn-lt"/>
                <a:ea typeface="+mn-ea"/>
                <a:cs typeface="+mn-cs"/>
              </a:rPr>
              <a:t> (2023) showed that transformational leadership was found to be a source of change readiness and accounted for 34% of variance in change readiness, whereas transactional leadership was negatively related. These have far-reaching consequences in terms of healthcare that is in a state of constant change - new electronic health records, evidence-based protocols, infection control measures and value-based payment models. </a:t>
            </a:r>
            <a:r>
              <a:rPr lang="en-US" sz="1200" b="0" i="0" kern="1200" dirty="0" err="1">
                <a:solidFill>
                  <a:schemeClr val="tx1"/>
                </a:solidFill>
                <a:effectLst/>
                <a:latin typeface="+mn-lt"/>
                <a:ea typeface="+mn-ea"/>
                <a:cs typeface="+mn-cs"/>
              </a:rPr>
              <a:t>Anusi</a:t>
            </a:r>
            <a:r>
              <a:rPr lang="en-US" sz="1200" b="0" i="0" kern="1200" dirty="0">
                <a:solidFill>
                  <a:schemeClr val="tx1"/>
                </a:solidFill>
                <a:effectLst/>
                <a:latin typeface="+mn-lt"/>
                <a:ea typeface="+mn-ea"/>
                <a:cs typeface="+mn-cs"/>
              </a:rPr>
              <a:t> et al. (2025) discovered that Nigerian hospital administrators using transactional approaches failed to roll out new quality improvement initiatives due to resistance by the frontline staff to changes in customary operations. According to </a:t>
            </a:r>
            <a:r>
              <a:rPr lang="en-US" sz="1200" b="0" i="0" kern="1200" dirty="0" err="1">
                <a:solidFill>
                  <a:schemeClr val="tx1"/>
                </a:solidFill>
                <a:effectLst/>
                <a:latin typeface="+mn-lt"/>
                <a:ea typeface="+mn-ea"/>
                <a:cs typeface="+mn-cs"/>
              </a:rPr>
              <a:t>Hundie</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Habtewold</a:t>
            </a:r>
            <a:r>
              <a:rPr lang="en-US" sz="1200" b="0" i="0" kern="1200" dirty="0">
                <a:solidFill>
                  <a:schemeClr val="tx1"/>
                </a:solidFill>
                <a:effectLst/>
                <a:latin typeface="+mn-lt"/>
                <a:ea typeface="+mn-ea"/>
                <a:cs typeface="+mn-cs"/>
              </a:rPr>
              <a:t> (2024), transactional leadership greatly reduced innovation </a:t>
            </a:r>
            <a:r>
              <a:rPr lang="en-US" sz="1200" b="0" i="0" kern="1200" dirty="0" err="1">
                <a:solidFill>
                  <a:schemeClr val="tx1"/>
                </a:solidFill>
                <a:effectLst/>
                <a:latin typeface="+mn-lt"/>
                <a:ea typeface="+mn-ea"/>
                <a:cs typeface="+mn-cs"/>
              </a:rPr>
              <a:t>behaviours</a:t>
            </a:r>
            <a:r>
              <a:rPr lang="en-US" sz="1200" b="0" i="0" kern="1200" dirty="0">
                <a:solidFill>
                  <a:schemeClr val="tx1"/>
                </a:solidFill>
                <a:effectLst/>
                <a:latin typeface="+mn-lt"/>
                <a:ea typeface="+mn-ea"/>
                <a:cs typeface="+mn-cs"/>
              </a:rPr>
              <a:t>, including proposing changes to pressure ulcer prevention or hand hygiene strategies. </a:t>
            </a:r>
            <a:r>
              <a:rPr lang="en-US" sz="1200" b="0" i="0" kern="1200" dirty="0" err="1">
                <a:solidFill>
                  <a:schemeClr val="tx1"/>
                </a:solidFill>
                <a:effectLst/>
                <a:latin typeface="+mn-lt"/>
                <a:ea typeface="+mn-ea"/>
                <a:cs typeface="+mn-cs"/>
              </a:rPr>
              <a:t>Olatoye</a:t>
            </a:r>
            <a:r>
              <a:rPr lang="en-US" sz="1200" b="0" i="0" kern="1200" dirty="0">
                <a:solidFill>
                  <a:schemeClr val="tx1"/>
                </a:solidFill>
                <a:effectLst/>
                <a:latin typeface="+mn-lt"/>
                <a:ea typeface="+mn-ea"/>
                <a:cs typeface="+mn-cs"/>
              </a:rPr>
              <a:t> et al. (2024) determine that compliance is not enough to transform healthcare and that it needs to be inspired, intellectually stimulated, and shared with a vision. Thus, transformational leadership development should be the priority of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that conduct significant change efforts.</a:t>
            </a:r>
            <a:endParaRPr lang="en-US" dirty="0"/>
          </a:p>
        </p:txBody>
      </p:sp>
      <p:sp>
        <p:nvSpPr>
          <p:cNvPr id="4" name="Slide Number Placeholder 3"/>
          <p:cNvSpPr>
            <a:spLocks noGrp="1"/>
          </p:cNvSpPr>
          <p:nvPr>
            <p:ph type="sldNum" sz="quarter" idx="10"/>
          </p:nvPr>
        </p:nvSpPr>
        <p:spPr/>
        <p:txBody>
          <a:bodyPr/>
          <a:lstStyle/>
          <a:p>
            <a:fld id="{56FCAC8F-AEC2-46F0-9BB2-E57035AB48EA}" type="slidenum">
              <a:rPr lang="en-US" smtClean="0"/>
              <a:t>8</a:t>
            </a:fld>
            <a:endParaRPr lang="en-US"/>
          </a:p>
        </p:txBody>
      </p:sp>
    </p:spTree>
    <p:extLst>
      <p:ext uri="{BB962C8B-B14F-4D97-AF65-F5344CB8AC3E}">
        <p14:creationId xmlns:p14="http://schemas.microsoft.com/office/powerpoint/2010/main" val="281540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criticism brings to mind a definite conclusion. Most healthcare situations should utilize transformational leadership due to its ability to increase change preparedness, burnout reduction, psychological safety, and finally, patient outcomes. Nonetheless, transactional leadership does not lose its place but has a legitimate, albeit limited, role. It can be applied in routine, high-volume processes such as vital sign monitoring, crisis situations where a quick following of protocols is needed, and in orienting new staff who need to be told what is expected of them. One of the styles that must not be employed is laissez-faire; </a:t>
            </a:r>
            <a:r>
              <a:rPr lang="en-US" sz="1200" b="0" i="0" kern="1200" dirty="0" err="1">
                <a:solidFill>
                  <a:schemeClr val="tx1"/>
                </a:solidFill>
                <a:effectLst/>
                <a:latin typeface="+mn-lt"/>
                <a:ea typeface="+mn-ea"/>
                <a:cs typeface="+mn-cs"/>
              </a:rPr>
              <a:t>Hundie</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Habtewold</a:t>
            </a:r>
            <a:r>
              <a:rPr lang="en-US" sz="1200" b="0" i="0" kern="1200" dirty="0">
                <a:solidFill>
                  <a:schemeClr val="tx1"/>
                </a:solidFill>
                <a:effectLst/>
                <a:latin typeface="+mn-lt"/>
                <a:ea typeface="+mn-ea"/>
                <a:cs typeface="+mn-cs"/>
              </a:rPr>
              <a:t> (2024) discovered that it was always detrimental in all outcomes. Both </a:t>
            </a:r>
            <a:r>
              <a:rPr lang="en-US" sz="1200" b="0" i="0" kern="1200" dirty="0" err="1">
                <a:solidFill>
                  <a:schemeClr val="tx1"/>
                </a:solidFill>
                <a:effectLst/>
                <a:latin typeface="+mn-lt"/>
                <a:ea typeface="+mn-ea"/>
                <a:cs typeface="+mn-cs"/>
              </a:rPr>
              <a:t>Olatoye</a:t>
            </a:r>
            <a:r>
              <a:rPr lang="en-US" sz="1200" b="0" i="0" kern="1200" dirty="0">
                <a:solidFill>
                  <a:schemeClr val="tx1"/>
                </a:solidFill>
                <a:effectLst/>
                <a:latin typeface="+mn-lt"/>
                <a:ea typeface="+mn-ea"/>
                <a:cs typeface="+mn-cs"/>
              </a:rPr>
              <a:t> et al. (2024) and </a:t>
            </a:r>
            <a:r>
              <a:rPr lang="en-US" sz="1200" b="0" i="0" kern="1200" dirty="0" err="1">
                <a:solidFill>
                  <a:schemeClr val="tx1"/>
                </a:solidFill>
                <a:effectLst/>
                <a:latin typeface="+mn-lt"/>
                <a:ea typeface="+mn-ea"/>
                <a:cs typeface="+mn-cs"/>
              </a:rPr>
              <a:t>Anusi</a:t>
            </a:r>
            <a:r>
              <a:rPr lang="en-US" sz="1200" b="0" i="0" kern="1200" dirty="0">
                <a:solidFill>
                  <a:schemeClr val="tx1"/>
                </a:solidFill>
                <a:effectLst/>
                <a:latin typeface="+mn-lt"/>
                <a:ea typeface="+mn-ea"/>
                <a:cs typeface="+mn-cs"/>
              </a:rPr>
              <a:t> et al. (2025) promote an adaptive, situational model: the successful healthcare leaders understand when they should be transactional and when they should be transformational. Practically, it may imply that a ward manager may apply transactional approaches to medication safety checklists and transformational approaches to the implementation of a new falls prevention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The prudent leader is mostly transformational, occasionally transactional and never laissez-faire.</a:t>
            </a:r>
            <a:endParaRPr lang="en-US" dirty="0"/>
          </a:p>
        </p:txBody>
      </p:sp>
      <p:sp>
        <p:nvSpPr>
          <p:cNvPr id="4" name="Slide Number Placeholder 3"/>
          <p:cNvSpPr>
            <a:spLocks noGrp="1"/>
          </p:cNvSpPr>
          <p:nvPr>
            <p:ph type="sldNum" sz="quarter" idx="10"/>
          </p:nvPr>
        </p:nvSpPr>
        <p:spPr/>
        <p:txBody>
          <a:bodyPr/>
          <a:lstStyle/>
          <a:p>
            <a:fld id="{56FCAC8F-AEC2-46F0-9BB2-E57035AB48EA}" type="slidenum">
              <a:rPr lang="en-US" smtClean="0"/>
              <a:t>9</a:t>
            </a:fld>
            <a:endParaRPr lang="en-US"/>
          </a:p>
        </p:txBody>
      </p:sp>
    </p:spTree>
    <p:extLst>
      <p:ext uri="{BB962C8B-B14F-4D97-AF65-F5344CB8AC3E}">
        <p14:creationId xmlns:p14="http://schemas.microsoft.com/office/powerpoint/2010/main" val="3651087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pieces of evidence used in this presentation were these six peer-reviewed sources. They encompass the primary quantitative research of Ethiopia and Jordan, the systematic reviews of African contexts of healthcare, and theoretical syntheses of leadership effectiveness. They are all published since 2022, making them relevant in the present day. Note that the </a:t>
            </a:r>
            <a:r>
              <a:rPr lang="en-US" sz="1200" b="0" i="0" kern="1200" dirty="0" err="1">
                <a:solidFill>
                  <a:schemeClr val="tx1"/>
                </a:solidFill>
                <a:effectLst/>
                <a:latin typeface="+mn-lt"/>
                <a:ea typeface="+mn-ea"/>
                <a:cs typeface="+mn-cs"/>
              </a:rPr>
              <a:t>Sikalgar</a:t>
            </a:r>
            <a:r>
              <a:rPr lang="en-US" sz="1200" b="0" i="0" kern="1200" dirty="0">
                <a:solidFill>
                  <a:schemeClr val="tx1"/>
                </a:solidFill>
                <a:effectLst/>
                <a:latin typeface="+mn-lt"/>
                <a:ea typeface="+mn-ea"/>
                <a:cs typeface="+mn-cs"/>
              </a:rPr>
              <a:t> et al. (2025) reference could not be accessed due to a 403 error. In your own work, always make sure to have all URLs available when submitting your work. Your university library provides access to journals or you can request PDFs directly with authors through </a:t>
            </a:r>
            <a:r>
              <a:rPr lang="en-US" sz="1200" b="0" i="0" kern="1200" dirty="0" err="1">
                <a:solidFill>
                  <a:schemeClr val="tx1"/>
                </a:solidFill>
                <a:effectLst/>
                <a:latin typeface="+mn-lt"/>
                <a:ea typeface="+mn-ea"/>
                <a:cs typeface="+mn-cs"/>
              </a:rPr>
              <a:t>ResearchGate</a:t>
            </a:r>
            <a:r>
              <a:rPr lang="en-US" sz="1200" b="0" i="0" kern="1200" dirty="0">
                <a:solidFill>
                  <a:schemeClr val="tx1"/>
                </a:solidFill>
                <a:effectLst/>
                <a:latin typeface="+mn-lt"/>
                <a:ea typeface="+mn-ea"/>
                <a:cs typeface="+mn-cs"/>
              </a:rPr>
              <a:t>. Thank you for your attention – I am happy to answer any questions. </a:t>
            </a:r>
            <a:br>
              <a:rPr lang="en-US" dirty="0"/>
            </a:br>
            <a:endParaRPr lang="en-US" dirty="0"/>
          </a:p>
        </p:txBody>
      </p:sp>
      <p:sp>
        <p:nvSpPr>
          <p:cNvPr id="4" name="Slide Number Placeholder 3"/>
          <p:cNvSpPr>
            <a:spLocks noGrp="1"/>
          </p:cNvSpPr>
          <p:nvPr>
            <p:ph type="sldNum" sz="quarter" idx="10"/>
          </p:nvPr>
        </p:nvSpPr>
        <p:spPr/>
        <p:txBody>
          <a:bodyPr/>
          <a:lstStyle/>
          <a:p>
            <a:fld id="{56FCAC8F-AEC2-46F0-9BB2-E57035AB48EA}" type="slidenum">
              <a:rPr lang="en-US" smtClean="0"/>
              <a:t>10</a:t>
            </a:fld>
            <a:endParaRPr lang="en-US"/>
          </a:p>
        </p:txBody>
      </p:sp>
    </p:spTree>
    <p:extLst>
      <p:ext uri="{BB962C8B-B14F-4D97-AF65-F5344CB8AC3E}">
        <p14:creationId xmlns:p14="http://schemas.microsoft.com/office/powerpoint/2010/main" val="3915389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CEB5AE38-57E3-4F16-A862-CB84246E6290}" type="datetimeFigureOut">
              <a:rPr lang="en-US" smtClean="0"/>
              <a:t>4/16/2026</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65698816-F06B-4D13-A874-0253C55FA06B}" type="slidenum">
              <a:rPr lang="en-US" smtClean="0"/>
              <a:t>‹#›</a:t>
            </a:fld>
            <a:endParaRPr lang="en-US"/>
          </a:p>
        </p:txBody>
      </p:sp>
    </p:spTree>
    <p:extLst>
      <p:ext uri="{BB962C8B-B14F-4D97-AF65-F5344CB8AC3E}">
        <p14:creationId xmlns:p14="http://schemas.microsoft.com/office/powerpoint/2010/main" val="2588179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B5AE38-57E3-4F16-A862-CB84246E6290}"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65698816-F06B-4D13-A874-0253C55FA06B}" type="slidenum">
              <a:rPr lang="en-US" smtClean="0"/>
              <a:t>‹#›</a:t>
            </a:fld>
            <a:endParaRPr lang="en-US"/>
          </a:p>
        </p:txBody>
      </p:sp>
    </p:spTree>
    <p:extLst>
      <p:ext uri="{BB962C8B-B14F-4D97-AF65-F5344CB8AC3E}">
        <p14:creationId xmlns:p14="http://schemas.microsoft.com/office/powerpoint/2010/main" val="837526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CEB5AE38-57E3-4F16-A862-CB84246E6290}" type="datetimeFigureOut">
              <a:rPr lang="en-US" smtClean="0"/>
              <a:t>4/16/2026</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65698816-F06B-4D13-A874-0253C55FA06B}" type="slidenum">
              <a:rPr lang="en-US" smtClean="0"/>
              <a:t>‹#›</a:t>
            </a:fld>
            <a:endParaRPr lang="en-US"/>
          </a:p>
        </p:txBody>
      </p:sp>
    </p:spTree>
    <p:extLst>
      <p:ext uri="{BB962C8B-B14F-4D97-AF65-F5344CB8AC3E}">
        <p14:creationId xmlns:p14="http://schemas.microsoft.com/office/powerpoint/2010/main" val="2153365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B5AE38-57E3-4F16-A862-CB84246E6290}" type="datetimeFigureOut">
              <a:rPr lang="en-US" smtClean="0"/>
              <a:t>4/16/2026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698816-F06B-4D13-A874-0253C55FA06B}" type="slidenum">
              <a:rPr lang="en-US" smtClean="0"/>
              <a:t>‹#›</a:t>
            </a:fld>
            <a:endParaRPr lang="en-US"/>
          </a:p>
        </p:txBody>
      </p:sp>
    </p:spTree>
    <p:extLst>
      <p:ext uri="{BB962C8B-B14F-4D97-AF65-F5344CB8AC3E}">
        <p14:creationId xmlns:p14="http://schemas.microsoft.com/office/powerpoint/2010/main" val="1582262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B5AE38-57E3-4F16-A862-CB84246E6290}" type="datetimeFigureOut">
              <a:rPr lang="en-US" smtClean="0"/>
              <a:t>4/16/2026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698816-F06B-4D13-A874-0253C55FA06B}" type="slidenum">
              <a:rPr lang="en-US" smtClean="0"/>
              <a:t>‹#›</a:t>
            </a:fld>
            <a:endParaRPr lang="en-US"/>
          </a:p>
        </p:txBody>
      </p:sp>
    </p:spTree>
    <p:extLst>
      <p:ext uri="{BB962C8B-B14F-4D97-AF65-F5344CB8AC3E}">
        <p14:creationId xmlns:p14="http://schemas.microsoft.com/office/powerpoint/2010/main" val="202914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B5AE38-57E3-4F16-A862-CB84246E6290}" type="datetimeFigureOut">
              <a:rPr lang="en-US" smtClean="0"/>
              <a:t>4/16/2026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698816-F06B-4D13-A874-0253C55FA06B}" type="slidenum">
              <a:rPr lang="en-US" smtClean="0"/>
              <a:t>‹#›</a:t>
            </a:fld>
            <a:endParaRPr lang="en-US"/>
          </a:p>
        </p:txBody>
      </p:sp>
    </p:spTree>
    <p:extLst>
      <p:ext uri="{BB962C8B-B14F-4D97-AF65-F5344CB8AC3E}">
        <p14:creationId xmlns:p14="http://schemas.microsoft.com/office/powerpoint/2010/main" val="3655887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5AE38-57E3-4F16-A862-CB84246E6290}" type="datetimeFigureOut">
              <a:rPr lang="en-US" smtClean="0"/>
              <a:t>4/16/2026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698816-F06B-4D13-A874-0253C55FA06B}" type="slidenum">
              <a:rPr lang="en-US" smtClean="0"/>
              <a:t>‹#›</a:t>
            </a:fld>
            <a:endParaRPr lang="en-US"/>
          </a:p>
        </p:txBody>
      </p:sp>
    </p:spTree>
    <p:extLst>
      <p:ext uri="{BB962C8B-B14F-4D97-AF65-F5344CB8AC3E}">
        <p14:creationId xmlns:p14="http://schemas.microsoft.com/office/powerpoint/2010/main" val="855728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CEB5AE38-57E3-4F16-A862-CB84246E6290}" type="datetimeFigureOut">
              <a:rPr lang="en-US" smtClean="0"/>
              <a:t>4/16/2026</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65698816-F06B-4D13-A874-0253C55FA06B}" type="slidenum">
              <a:rPr lang="en-US" smtClean="0"/>
              <a:t>‹#›</a:t>
            </a:fld>
            <a:endParaRPr lang="en-US"/>
          </a:p>
        </p:txBody>
      </p:sp>
    </p:spTree>
    <p:extLst>
      <p:ext uri="{BB962C8B-B14F-4D97-AF65-F5344CB8AC3E}">
        <p14:creationId xmlns:p14="http://schemas.microsoft.com/office/powerpoint/2010/main" val="1855617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EB5AE38-57E3-4F16-A862-CB84246E6290}" type="datetimeFigureOut">
              <a:rPr lang="en-US" smtClean="0"/>
              <a:t>4/16/2026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698816-F06B-4D13-A874-0253C55FA06B}" type="slidenum">
              <a:rPr lang="en-US" smtClean="0"/>
              <a:t>‹#›</a:t>
            </a:fld>
            <a:endParaRPr lang="en-US"/>
          </a:p>
        </p:txBody>
      </p:sp>
    </p:spTree>
    <p:extLst>
      <p:ext uri="{BB962C8B-B14F-4D97-AF65-F5344CB8AC3E}">
        <p14:creationId xmlns:p14="http://schemas.microsoft.com/office/powerpoint/2010/main" val="3496324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B5AE38-57E3-4F16-A862-CB84246E6290}" type="datetimeFigureOut">
              <a:rPr lang="en-US" smtClean="0"/>
              <a:t>4/16/2026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698816-F06B-4D13-A874-0253C55FA06B}" type="slidenum">
              <a:rPr lang="en-US" smtClean="0"/>
              <a:t>‹#›</a:t>
            </a:fld>
            <a:endParaRPr lang="en-US"/>
          </a:p>
        </p:txBody>
      </p:sp>
    </p:spTree>
    <p:extLst>
      <p:ext uri="{BB962C8B-B14F-4D97-AF65-F5344CB8AC3E}">
        <p14:creationId xmlns:p14="http://schemas.microsoft.com/office/powerpoint/2010/main" val="371142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CEB5AE38-57E3-4F16-A862-CB84246E6290}" type="datetimeFigureOut">
              <a:rPr lang="en-US" smtClean="0"/>
              <a:t>4/16/2026</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65698816-F06B-4D13-A874-0253C55FA06B}" type="slidenum">
              <a:rPr lang="en-US" smtClean="0"/>
              <a:t>‹#›</a:t>
            </a:fld>
            <a:endParaRPr lang="en-US"/>
          </a:p>
        </p:txBody>
      </p:sp>
    </p:spTree>
    <p:extLst>
      <p:ext uri="{BB962C8B-B14F-4D97-AF65-F5344CB8AC3E}">
        <p14:creationId xmlns:p14="http://schemas.microsoft.com/office/powerpoint/2010/main" val="1345299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CEB5AE38-57E3-4F16-A862-CB84246E6290}" type="datetimeFigureOut">
              <a:rPr lang="en-US" smtClean="0"/>
              <a:t>4/16/2026</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65698816-F06B-4D13-A874-0253C55FA06B}"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826702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journals.co.za/doi/pdf/10.31920/2516-5305/2022/19n3a3" TargetMode="External"/><Relationship Id="rId3" Type="http://schemas.openxmlformats.org/officeDocument/2006/relationships/hyperlink" Target="https://journals.sagepub.com/doi/abs/10.1177/23779608231185923" TargetMode="External"/><Relationship Id="rId7" Type="http://schemas.openxmlformats.org/officeDocument/2006/relationships/hyperlink" Target="https://www.researchgate.net/profile/Happiness-Anusi-2/publication/395367795_Review_of_leadership_styles_An_exploration_of_approaches_used_by_hospital_administrators_A_systematic_review_of_literature/links/68c96f7311d348252ba5d21e/Review-of-leadership-styles-An-exploration-of-approaches-used-by-hospital-administrators-A-systematic-review-of-literature.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pdfs.semanticscholar.org/a2ae/87ee0b4292a1d5f2e6267ff040850b928d7d.pdf?utm_source=chatgpt.com" TargetMode="External"/><Relationship Id="rId5" Type="http://schemas.openxmlformats.org/officeDocument/2006/relationships/hyperlink" Target="https://www.tandfonline.com/doi/abs/10.2147/JHL.S450077" TargetMode="External"/><Relationship Id="rId4" Type="http://schemas.openxmlformats.org/officeDocument/2006/relationships/hyperlink" Target="https://www.tandfonline.com/doi/abs/10.2147/JHL.S496266" TargetMode="External"/><Relationship Id="rId9" Type="http://schemas.openxmlformats.org/officeDocument/2006/relationships/hyperlink" Target="https://journals.lww.com/jpbs/fulltext/2025/05001/a_review_of_leadership_theories_in_healthcare.46.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A Critical Evaluation of Transformational and Transactional Leadership Styles in Healthcare Delivery\</a:t>
            </a:r>
          </a:p>
        </p:txBody>
      </p:sp>
      <p:sp>
        <p:nvSpPr>
          <p:cNvPr id="3" name="Subtitle 2"/>
          <p:cNvSpPr>
            <a:spLocks noGrp="1"/>
          </p:cNvSpPr>
          <p:nvPr>
            <p:ph type="subTitle" idx="1"/>
          </p:nvPr>
        </p:nvSpPr>
        <p:spPr/>
        <p:txBody>
          <a:bodyPr/>
          <a:lstStyle/>
          <a:p>
            <a:r>
              <a:rPr lang="en-US" b="1" dirty="0"/>
              <a:t>Recent Empirical Studies.</a:t>
            </a:r>
          </a:p>
        </p:txBody>
      </p:sp>
      <p:sp>
        <p:nvSpPr>
          <p:cNvPr id="4" name="Rectangle 3"/>
          <p:cNvSpPr/>
          <p:nvPr/>
        </p:nvSpPr>
        <p:spPr>
          <a:xfrm>
            <a:off x="4191485" y="3429000"/>
            <a:ext cx="2834494" cy="646331"/>
          </a:xfrm>
          <a:prstGeom prst="rect">
            <a:avLst/>
          </a:prstGeom>
        </p:spPr>
        <p:txBody>
          <a:bodyPr wrap="none">
            <a:spAutoFit/>
          </a:bodyPr>
          <a:lstStyle/>
          <a:p>
            <a:pPr algn="ctr"/>
            <a:r>
              <a:rPr lang="en-US" dirty="0">
                <a:solidFill>
                  <a:schemeClr val="bg1"/>
                </a:solidFill>
                <a:latin typeface="Geist"/>
              </a:rPr>
              <a:t>Unit: Leadership in Nursing. </a:t>
            </a:r>
          </a:p>
          <a:p>
            <a:pPr algn="ctr"/>
            <a:r>
              <a:rPr lang="en-US" dirty="0">
                <a:solidFill>
                  <a:schemeClr val="bg1"/>
                </a:solidFill>
                <a:latin typeface="Geist"/>
              </a:rPr>
              <a:t>Date: [Insert Date]</a:t>
            </a:r>
            <a:endParaRPr lang="en-US" dirty="0">
              <a:solidFill>
                <a:schemeClr val="bg1"/>
              </a:solidFill>
            </a:endParaRPr>
          </a:p>
        </p:txBody>
      </p:sp>
      <p:pic>
        <p:nvPicPr>
          <p:cNvPr id="5" name="Picture 4">
            <a:extLst>
              <a:ext uri="{FF2B5EF4-FFF2-40B4-BE49-F238E27FC236}">
                <a16:creationId xmlns:a16="http://schemas.microsoft.com/office/drawing/2014/main" id="{1B0B4328-D4C4-68BA-B736-4F2B84F5BECF}"/>
              </a:ext>
            </a:extLst>
          </p:cNvPr>
          <p:cNvPicPr>
            <a:picLocks/>
          </p:cNvPicPr>
          <p:nvPr/>
        </p:nvPicPr>
        <p:blipFill>
          <a:blip r:embed="rId3" cstate="print"/>
          <a:srcRect/>
          <a:stretch/>
        </p:blipFill>
        <p:spPr>
          <a:xfrm>
            <a:off x="5911810" y="4662805"/>
            <a:ext cx="5662930" cy="1555750"/>
          </a:xfrm>
          <a:prstGeom prst="rect">
            <a:avLst/>
          </a:prstGeom>
        </p:spPr>
      </p:pic>
    </p:spTree>
    <p:extLst>
      <p:ext uri="{BB962C8B-B14F-4D97-AF65-F5344CB8AC3E}">
        <p14:creationId xmlns:p14="http://schemas.microsoft.com/office/powerpoint/2010/main" val="4280665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meaning of Transformational and Transactional Leadership.</a:t>
            </a:r>
          </a:p>
        </p:txBody>
      </p:sp>
      <p:sp>
        <p:nvSpPr>
          <p:cNvPr id="3" name="Content Placeholder 2"/>
          <p:cNvSpPr>
            <a:spLocks noGrp="1"/>
          </p:cNvSpPr>
          <p:nvPr>
            <p:ph idx="1"/>
          </p:nvPr>
        </p:nvSpPr>
        <p:spPr>
          <a:xfrm>
            <a:off x="470355" y="1949587"/>
            <a:ext cx="7242009" cy="4395795"/>
          </a:xfrm>
        </p:spPr>
        <p:txBody>
          <a:bodyPr/>
          <a:lstStyle/>
          <a:p>
            <a:pPr>
              <a:lnSpc>
                <a:spcPct val="150000"/>
              </a:lnSpc>
            </a:pPr>
            <a:r>
              <a:rPr lang="en-US" dirty="0"/>
              <a:t>Transformational Leadership (</a:t>
            </a:r>
            <a:r>
              <a:rPr lang="en-US" dirty="0" err="1"/>
              <a:t>Mekonnen</a:t>
            </a:r>
            <a:r>
              <a:rPr lang="en-US" dirty="0"/>
              <a:t> et al., 2019)</a:t>
            </a:r>
          </a:p>
          <a:p>
            <a:pPr>
              <a:lnSpc>
                <a:spcPct val="150000"/>
              </a:lnSpc>
            </a:pPr>
            <a:r>
              <a:rPr lang="en-US" dirty="0"/>
              <a:t>Motivates believers to go beyond self-interest.</a:t>
            </a:r>
          </a:p>
          <a:p>
            <a:pPr>
              <a:lnSpc>
                <a:spcPct val="150000"/>
              </a:lnSpc>
            </a:pPr>
            <a:r>
              <a:rPr lang="en-US" dirty="0"/>
              <a:t>Provides intellectual stimulation &amp; </a:t>
            </a:r>
            <a:r>
              <a:rPr lang="en-US" dirty="0" err="1"/>
              <a:t>individualised</a:t>
            </a:r>
            <a:r>
              <a:rPr lang="en-US" dirty="0"/>
              <a:t> consideration</a:t>
            </a:r>
          </a:p>
          <a:p>
            <a:pPr>
              <a:lnSpc>
                <a:spcPct val="150000"/>
              </a:lnSpc>
            </a:pPr>
            <a:r>
              <a:rPr lang="en-US" dirty="0"/>
              <a:t>Transactional Leadership (</a:t>
            </a:r>
            <a:r>
              <a:rPr lang="en-US" dirty="0" err="1"/>
              <a:t>Hundie</a:t>
            </a:r>
            <a:r>
              <a:rPr lang="en-US" dirty="0"/>
              <a:t> &amp; </a:t>
            </a:r>
            <a:r>
              <a:rPr lang="en-US" dirty="0" err="1"/>
              <a:t>Habtewold</a:t>
            </a:r>
            <a:r>
              <a:rPr lang="en-US" dirty="0"/>
              <a:t>, 2024)</a:t>
            </a:r>
          </a:p>
          <a:p>
            <a:pPr>
              <a:lnSpc>
                <a:spcPct val="150000"/>
              </a:lnSpc>
            </a:pPr>
            <a:r>
              <a:rPr lang="en-US" b="1" dirty="0"/>
              <a:t>Contingent reward: </a:t>
            </a:r>
            <a:r>
              <a:rPr lang="en-US" dirty="0"/>
              <a:t>reward in exchange of efforts.</a:t>
            </a:r>
          </a:p>
          <a:p>
            <a:pPr>
              <a:lnSpc>
                <a:spcPct val="150000"/>
              </a:lnSpc>
            </a:pPr>
            <a:r>
              <a:rPr lang="en-US" b="1" dirty="0"/>
              <a:t>Management by exception: </a:t>
            </a:r>
            <a:r>
              <a:rPr lang="en-US" dirty="0"/>
              <a:t>keeping track of </a:t>
            </a:r>
            <a:r>
              <a:rPr lang="en-US" dirty="0" err="1"/>
              <a:t>deviations.Laissez</a:t>
            </a:r>
            <a:r>
              <a:rPr lang="en-US" dirty="0"/>
              <a:t>-faire: irresponsibility (villainous)</a:t>
            </a:r>
          </a:p>
          <a:p>
            <a:pPr>
              <a:lnSpc>
                <a:spcPct val="150000"/>
              </a:lnSpc>
            </a:pPr>
            <a:r>
              <a:rPr lang="en-US" b="1" dirty="0"/>
              <a:t>Important difference: </a:t>
            </a:r>
            <a:r>
              <a:rPr lang="en-US" dirty="0"/>
              <a:t>Inspiration and exchange.</a:t>
            </a:r>
          </a:p>
        </p:txBody>
      </p:sp>
      <p:pic>
        <p:nvPicPr>
          <p:cNvPr id="1026" name="Picture 2" descr="Transformational leadership model. | Download Scientific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3283" y="2621986"/>
            <a:ext cx="3749551" cy="3339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386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Strengths of Transformational Leadership.</a:t>
            </a:r>
          </a:p>
        </p:txBody>
      </p:sp>
      <p:sp>
        <p:nvSpPr>
          <p:cNvPr id="3" name="Content Placeholder 2"/>
          <p:cNvSpPr>
            <a:spLocks noGrp="1"/>
          </p:cNvSpPr>
          <p:nvPr>
            <p:ph idx="1"/>
          </p:nvPr>
        </p:nvSpPr>
        <p:spPr>
          <a:xfrm>
            <a:off x="359519" y="1792568"/>
            <a:ext cx="5736481" cy="4928272"/>
          </a:xfrm>
        </p:spPr>
        <p:txBody>
          <a:bodyPr/>
          <a:lstStyle/>
          <a:p>
            <a:pPr>
              <a:lnSpc>
                <a:spcPct val="150000"/>
              </a:lnSpc>
            </a:pPr>
            <a:r>
              <a:rPr lang="en-US" b="1" dirty="0"/>
              <a:t>Readiness for change: </a:t>
            </a:r>
            <a:r>
              <a:rPr lang="en-US" dirty="0"/>
              <a:t>Explains 34% of variance (Mekonnen &amp; Bayissa, 2023) Nursing care performance – </a:t>
            </a:r>
            <a:r>
              <a:rPr lang="el-GR" dirty="0"/>
              <a:t>β = 0.48, </a:t>
            </a:r>
            <a:r>
              <a:rPr lang="en-US" dirty="0"/>
              <a:t>p &lt; 0.01 (Al-</a:t>
            </a:r>
            <a:r>
              <a:rPr lang="en-US" dirty="0" err="1"/>
              <a:t>Rjoub</a:t>
            </a:r>
            <a:r>
              <a:rPr lang="en-US" dirty="0"/>
              <a:t> et al., 2024) Reduces burnout &amp; turnover, Particularly among younger nurses (Ajanaku et al., 2022) Enhances patient outcomes -Reduced medication errors, increased patient satisfaction (Al-</a:t>
            </a:r>
            <a:r>
              <a:rPr lang="en-US" dirty="0" err="1"/>
              <a:t>Rjoub</a:t>
            </a:r>
            <a:r>
              <a:rPr lang="en-US" dirty="0"/>
              <a:t> et al., 2024).</a:t>
            </a:r>
          </a:p>
          <a:p>
            <a:pPr>
              <a:lnSpc>
                <a:spcPct val="150000"/>
              </a:lnSpc>
            </a:pPr>
            <a:r>
              <a:rPr lang="en-US" b="1" dirty="0"/>
              <a:t> Improves contextual performance - </a:t>
            </a:r>
            <a:r>
              <a:rPr lang="en-US" dirty="0"/>
              <a:t>Helping colleagues, extra-role </a:t>
            </a:r>
            <a:r>
              <a:rPr lang="en-US" dirty="0" err="1"/>
              <a:t>behaviours</a:t>
            </a:r>
            <a:r>
              <a:rPr lang="en-US" dirty="0"/>
              <a:t> (</a:t>
            </a:r>
            <a:r>
              <a:rPr lang="en-US" dirty="0" err="1"/>
              <a:t>Hundie</a:t>
            </a:r>
            <a:r>
              <a:rPr lang="en-US" dirty="0"/>
              <a:t> &amp; </a:t>
            </a:r>
            <a:r>
              <a:rPr lang="en-US" dirty="0" err="1"/>
              <a:t>Habtewold</a:t>
            </a:r>
            <a:r>
              <a:rPr lang="en-US" dirty="0"/>
              <a:t>, 2024)</a:t>
            </a:r>
          </a:p>
        </p:txBody>
      </p:sp>
      <p:pic>
        <p:nvPicPr>
          <p:cNvPr id="2050" name="Picture 2" descr="PDF) A Concept Analysis of Change Fatigue Among Nurses Based on Walker and  Avant's Metho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6544" y="2088126"/>
            <a:ext cx="4471628" cy="4471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89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Weaknesses of Transformational Leadership</a:t>
            </a:r>
          </a:p>
        </p:txBody>
      </p:sp>
      <p:sp>
        <p:nvSpPr>
          <p:cNvPr id="3" name="Content Placeholder 2"/>
          <p:cNvSpPr>
            <a:spLocks noGrp="1"/>
          </p:cNvSpPr>
          <p:nvPr>
            <p:ph idx="1"/>
          </p:nvPr>
        </p:nvSpPr>
        <p:spPr>
          <a:xfrm>
            <a:off x="581192" y="1875107"/>
            <a:ext cx="6881790" cy="4784898"/>
          </a:xfrm>
        </p:spPr>
        <p:txBody>
          <a:bodyPr>
            <a:normAutofit fontScale="92500"/>
          </a:bodyPr>
          <a:lstStyle/>
          <a:p>
            <a:pPr>
              <a:lnSpc>
                <a:spcPct val="150000"/>
              </a:lnSpc>
            </a:pPr>
            <a:r>
              <a:rPr lang="en-US" b="1" dirty="0"/>
              <a:t>Burnout in the leader position: </a:t>
            </a:r>
            <a:r>
              <a:rPr lang="en-US" dirty="0"/>
              <a:t>Emotional burnout due to the constant inspiration (</a:t>
            </a:r>
            <a:r>
              <a:rPr lang="en-US" dirty="0" err="1"/>
              <a:t>Olatoye</a:t>
            </a:r>
            <a:r>
              <a:rPr lang="en-US" dirty="0"/>
              <a:t> et al., 2024) </a:t>
            </a:r>
          </a:p>
          <a:p>
            <a:pPr>
              <a:lnSpc>
                <a:spcPct val="150000"/>
              </a:lnSpc>
            </a:pPr>
            <a:r>
              <a:rPr lang="en-US" b="1" dirty="0"/>
              <a:t>Regarded as weak: </a:t>
            </a:r>
            <a:r>
              <a:rPr lang="en-US" dirty="0"/>
              <a:t>In high power distance societies (</a:t>
            </a:r>
            <a:r>
              <a:rPr lang="en-US" dirty="0" err="1"/>
              <a:t>Anusi</a:t>
            </a:r>
            <a:r>
              <a:rPr lang="en-US" dirty="0"/>
              <a:t> et al., 2025)</a:t>
            </a:r>
          </a:p>
          <a:p>
            <a:pPr>
              <a:lnSpc>
                <a:spcPct val="150000"/>
              </a:lnSpc>
            </a:pPr>
            <a:r>
              <a:rPr lang="en-US" dirty="0"/>
              <a:t> </a:t>
            </a:r>
            <a:r>
              <a:rPr lang="en-US" b="1" dirty="0"/>
              <a:t>Time consuming: </a:t>
            </a:r>
            <a:r>
              <a:rPr lang="en-US" dirty="0" err="1"/>
              <a:t>individualised</a:t>
            </a:r>
            <a:r>
              <a:rPr lang="en-US" dirty="0"/>
              <a:t> consideration that is hard in understaffed environments. </a:t>
            </a:r>
          </a:p>
          <a:p>
            <a:pPr>
              <a:lnSpc>
                <a:spcPct val="150000"/>
              </a:lnSpc>
            </a:pPr>
            <a:r>
              <a:rPr lang="en-US" b="1" dirty="0"/>
              <a:t>Relies on the willingness of the followers : </a:t>
            </a:r>
            <a:r>
              <a:rPr lang="en-US" dirty="0"/>
              <a:t>Less experienced employees are more comfortable with a more explicit direction (Al-</a:t>
            </a:r>
            <a:r>
              <a:rPr lang="en-US" dirty="0" err="1"/>
              <a:t>Rjoub</a:t>
            </a:r>
            <a:r>
              <a:rPr lang="en-US" dirty="0"/>
              <a:t> et al., 2024). </a:t>
            </a:r>
          </a:p>
          <a:p>
            <a:pPr>
              <a:lnSpc>
                <a:spcPct val="150000"/>
              </a:lnSpc>
            </a:pPr>
            <a:r>
              <a:rPr lang="en-US" b="1" dirty="0"/>
              <a:t>Correlational evidence: </a:t>
            </a:r>
            <a:r>
              <a:rPr lang="en-US" dirty="0"/>
              <a:t>Causation not proven (</a:t>
            </a:r>
            <a:r>
              <a:rPr lang="en-US" dirty="0" err="1"/>
              <a:t>Mekonnen</a:t>
            </a:r>
            <a:r>
              <a:rPr lang="en-US" dirty="0"/>
              <a:t> &amp; </a:t>
            </a:r>
            <a:r>
              <a:rPr lang="en-US" dirty="0" err="1"/>
              <a:t>Bayissa</a:t>
            </a:r>
            <a:r>
              <a:rPr lang="en-US" dirty="0"/>
              <a:t>, 2023)</a:t>
            </a:r>
          </a:p>
        </p:txBody>
      </p:sp>
      <p:pic>
        <p:nvPicPr>
          <p:cNvPr id="3074" name="Picture 2" descr="Leadership Under Pressure: Professional Burnout and Gender Differences  Among Secondary School Principal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9533" y="3237338"/>
            <a:ext cx="3258275" cy="2060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737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Strengths of the transactional Leadership</a:t>
            </a:r>
          </a:p>
        </p:txBody>
      </p:sp>
      <p:sp>
        <p:nvSpPr>
          <p:cNvPr id="3" name="Content Placeholder 2"/>
          <p:cNvSpPr>
            <a:spLocks noGrp="1"/>
          </p:cNvSpPr>
          <p:nvPr>
            <p:ph idx="1"/>
          </p:nvPr>
        </p:nvSpPr>
        <p:spPr>
          <a:xfrm>
            <a:off x="359519" y="1829515"/>
            <a:ext cx="6170589" cy="4677504"/>
          </a:xfrm>
        </p:spPr>
        <p:txBody>
          <a:bodyPr/>
          <a:lstStyle/>
          <a:p>
            <a:pPr>
              <a:lnSpc>
                <a:spcPct val="150000"/>
              </a:lnSpc>
            </a:pPr>
            <a:r>
              <a:rPr lang="en-US" b="1" dirty="0"/>
              <a:t>Task performance in routine: </a:t>
            </a:r>
            <a:r>
              <a:rPr lang="en-US" dirty="0"/>
              <a:t>Moderate positive effect (Hundie and </a:t>
            </a:r>
            <a:r>
              <a:rPr lang="en-US" dirty="0" err="1"/>
              <a:t>Habtewold</a:t>
            </a:r>
            <a:r>
              <a:rPr lang="en-US" dirty="0"/>
              <a:t>, 2024) Reduced short-term mistakes - High-volume activities such as vital signs (Al-</a:t>
            </a:r>
            <a:r>
              <a:rPr lang="en-US" dirty="0" err="1"/>
              <a:t>Rjoub</a:t>
            </a:r>
            <a:r>
              <a:rPr lang="en-US" dirty="0"/>
              <a:t> et al., 2024)</a:t>
            </a:r>
          </a:p>
          <a:p>
            <a:pPr>
              <a:lnSpc>
                <a:spcPct val="150000"/>
              </a:lnSpc>
            </a:pPr>
            <a:r>
              <a:rPr lang="en-US" dirty="0"/>
              <a:t> </a:t>
            </a:r>
            <a:r>
              <a:rPr lang="en-US" b="1" dirty="0"/>
              <a:t>Crisis response : </a:t>
            </a:r>
            <a:r>
              <a:rPr lang="en-US" dirty="0"/>
              <a:t>Decreases cognitive load, protocols adherence (</a:t>
            </a:r>
            <a:r>
              <a:rPr lang="en-US" dirty="0" err="1"/>
              <a:t>Anusi</a:t>
            </a:r>
            <a:r>
              <a:rPr lang="en-US" dirty="0"/>
              <a:t> et al., 2025) Simply to instruct Scalable to mass training (</a:t>
            </a:r>
            <a:r>
              <a:rPr lang="en-US" dirty="0" err="1"/>
              <a:t>Olatoye</a:t>
            </a:r>
            <a:r>
              <a:rPr lang="en-US" dirty="0"/>
              <a:t> et al., 2024) New staff safety Explicit rewards improve </a:t>
            </a:r>
            <a:r>
              <a:rPr lang="en-US" dirty="0" err="1"/>
              <a:t>behaviours</a:t>
            </a:r>
            <a:r>
              <a:rPr lang="en-US" dirty="0"/>
              <a:t> in first 6 months (Ajanaku et al., 2022)</a:t>
            </a:r>
          </a:p>
        </p:txBody>
      </p:sp>
      <p:pic>
        <p:nvPicPr>
          <p:cNvPr id="4098" name="Picture 2" descr="Effects of the Interaction Between Time-on-Task and Task Load on Response  Laps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423854" y="3407758"/>
            <a:ext cx="5294011" cy="1926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986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Weaknesses of transactional Leadership</a:t>
            </a:r>
          </a:p>
        </p:txBody>
      </p:sp>
      <p:sp>
        <p:nvSpPr>
          <p:cNvPr id="3" name="Content Placeholder 2"/>
          <p:cNvSpPr>
            <a:spLocks noGrp="1"/>
          </p:cNvSpPr>
          <p:nvPr>
            <p:ph idx="1"/>
          </p:nvPr>
        </p:nvSpPr>
        <p:spPr>
          <a:xfrm>
            <a:off x="396465" y="1715956"/>
            <a:ext cx="10754135" cy="4395795"/>
          </a:xfrm>
        </p:spPr>
        <p:txBody>
          <a:bodyPr/>
          <a:lstStyle/>
          <a:p>
            <a:pPr>
              <a:lnSpc>
                <a:spcPct val="200000"/>
              </a:lnSpc>
            </a:pPr>
            <a:r>
              <a:rPr lang="en-US" b="1" dirty="0"/>
              <a:t>Lessens change preparedness</a:t>
            </a:r>
            <a:r>
              <a:rPr lang="en-US" dirty="0"/>
              <a:t>: Negative relationship (r = -0.31) (Mekonnen &amp; Bayissa, 2023) </a:t>
            </a:r>
          </a:p>
          <a:p>
            <a:pPr>
              <a:lnSpc>
                <a:spcPct val="200000"/>
              </a:lnSpc>
            </a:pPr>
            <a:r>
              <a:rPr lang="en-US" b="1" dirty="0"/>
              <a:t>Stifles innovation </a:t>
            </a:r>
            <a:r>
              <a:rPr lang="en-US" dirty="0"/>
              <a:t>: Staff less likely to suggest improvements (</a:t>
            </a:r>
            <a:r>
              <a:rPr lang="en-US" dirty="0" err="1"/>
              <a:t>Hundie</a:t>
            </a:r>
            <a:r>
              <a:rPr lang="en-US" dirty="0"/>
              <a:t> &amp; </a:t>
            </a:r>
            <a:r>
              <a:rPr lang="en-US" dirty="0" err="1"/>
              <a:t>Habtewold</a:t>
            </a:r>
            <a:r>
              <a:rPr lang="en-US" dirty="0"/>
              <a:t>, 2024) </a:t>
            </a:r>
          </a:p>
          <a:p>
            <a:pPr>
              <a:lnSpc>
                <a:spcPct val="200000"/>
              </a:lnSpc>
            </a:pPr>
            <a:r>
              <a:rPr lang="en-US" b="1" dirty="0"/>
              <a:t>Under-reporting of mistakes </a:t>
            </a:r>
            <a:r>
              <a:rPr lang="en-US" dirty="0"/>
              <a:t>: Fear of punishment (Al-</a:t>
            </a:r>
            <a:r>
              <a:rPr lang="en-US" dirty="0" err="1"/>
              <a:t>Rjoub</a:t>
            </a:r>
            <a:r>
              <a:rPr lang="en-US" dirty="0"/>
              <a:t> et al., 2024) </a:t>
            </a:r>
          </a:p>
          <a:p>
            <a:pPr>
              <a:lnSpc>
                <a:spcPct val="200000"/>
              </a:lnSpc>
            </a:pPr>
            <a:r>
              <a:rPr lang="en-US" b="1" dirty="0"/>
              <a:t>Ineffective staff retention </a:t>
            </a:r>
            <a:r>
              <a:rPr lang="en-US" dirty="0"/>
              <a:t>: Nurses are termed machines (</a:t>
            </a:r>
            <a:r>
              <a:rPr lang="en-US" dirty="0" err="1"/>
              <a:t>Anusi</a:t>
            </a:r>
            <a:r>
              <a:rPr lang="en-US" dirty="0"/>
              <a:t> et al., 2025)</a:t>
            </a:r>
          </a:p>
          <a:p>
            <a:pPr>
              <a:lnSpc>
                <a:spcPct val="200000"/>
              </a:lnSpc>
            </a:pPr>
            <a:r>
              <a:rPr lang="en-US" dirty="0"/>
              <a:t> </a:t>
            </a:r>
            <a:r>
              <a:rPr lang="en-US" b="1" dirty="0"/>
              <a:t>Develops low compliance culture </a:t>
            </a:r>
            <a:r>
              <a:rPr lang="en-US" dirty="0"/>
              <a:t>: Inadequate to deal with complex problems (</a:t>
            </a:r>
            <a:r>
              <a:rPr lang="en-US" dirty="0" err="1"/>
              <a:t>Olatoye</a:t>
            </a:r>
            <a:r>
              <a:rPr lang="en-US" dirty="0"/>
              <a:t> et al., 2024)</a:t>
            </a:r>
          </a:p>
        </p:txBody>
      </p:sp>
    </p:spTree>
    <p:extLst>
      <p:ext uri="{BB962C8B-B14F-4D97-AF65-F5344CB8AC3E}">
        <p14:creationId xmlns:p14="http://schemas.microsoft.com/office/powerpoint/2010/main" val="1227896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Effect on patient safety and employee wellbeing</a:t>
            </a:r>
          </a:p>
        </p:txBody>
      </p:sp>
      <p:sp>
        <p:nvSpPr>
          <p:cNvPr id="3" name="Content Placeholder 2"/>
          <p:cNvSpPr>
            <a:spLocks noGrp="1"/>
          </p:cNvSpPr>
          <p:nvPr>
            <p:ph idx="1"/>
          </p:nvPr>
        </p:nvSpPr>
        <p:spPr>
          <a:xfrm>
            <a:off x="581192" y="2180496"/>
            <a:ext cx="5256190" cy="4026340"/>
          </a:xfrm>
        </p:spPr>
        <p:txBody>
          <a:bodyPr/>
          <a:lstStyle/>
          <a:p>
            <a:pPr>
              <a:lnSpc>
                <a:spcPct val="150000"/>
              </a:lnSpc>
            </a:pPr>
            <a:r>
              <a:rPr lang="en-US" b="1" dirty="0"/>
              <a:t>Bullet points: </a:t>
            </a:r>
            <a:r>
              <a:rPr lang="en-US" dirty="0"/>
              <a:t>Outcome Transformational Transactional Patient safety culture Proactive</a:t>
            </a:r>
          </a:p>
          <a:p>
            <a:pPr>
              <a:lnSpc>
                <a:spcPct val="150000"/>
              </a:lnSpc>
            </a:pPr>
            <a:r>
              <a:rPr lang="en-US" dirty="0"/>
              <a:t> learning Compliance-focused Error reporting</a:t>
            </a:r>
          </a:p>
          <a:p>
            <a:pPr>
              <a:lnSpc>
                <a:spcPct val="150000"/>
              </a:lnSpc>
            </a:pPr>
            <a:r>
              <a:rPr lang="en-US" dirty="0"/>
              <a:t> Encouraged Under-reported Staff burnout Reduced Increased </a:t>
            </a:r>
          </a:p>
          <a:p>
            <a:pPr>
              <a:lnSpc>
                <a:spcPct val="150000"/>
              </a:lnSpc>
            </a:pPr>
            <a:r>
              <a:rPr lang="en-US" dirty="0"/>
              <a:t>Turnover intention Less so, Higher.</a:t>
            </a:r>
          </a:p>
          <a:p>
            <a:pPr>
              <a:lnSpc>
                <a:spcPct val="150000"/>
              </a:lnSpc>
            </a:pPr>
            <a:r>
              <a:rPr lang="en-US" dirty="0"/>
              <a:t> Psychological safety Increased/improved Reduced.</a:t>
            </a:r>
          </a:p>
        </p:txBody>
      </p:sp>
      <p:pic>
        <p:nvPicPr>
          <p:cNvPr id="5122" name="Picture 2" descr="The effects of leadership on patient safety culture in health care: a  systematic review | BMC Nursing | Springer Nature 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0776" y="2639503"/>
            <a:ext cx="3126582" cy="310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311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Effect on Innovation and Readiness of Change</a:t>
            </a:r>
          </a:p>
        </p:txBody>
      </p:sp>
      <p:sp>
        <p:nvSpPr>
          <p:cNvPr id="3" name="Content Placeholder 2"/>
          <p:cNvSpPr>
            <a:spLocks noGrp="1"/>
          </p:cNvSpPr>
          <p:nvPr>
            <p:ph idx="1"/>
          </p:nvPr>
        </p:nvSpPr>
        <p:spPr>
          <a:xfrm>
            <a:off x="387230" y="1715956"/>
            <a:ext cx="6521572" cy="4898204"/>
          </a:xfrm>
        </p:spPr>
        <p:txBody>
          <a:bodyPr/>
          <a:lstStyle/>
          <a:p>
            <a:pPr>
              <a:lnSpc>
                <a:spcPct val="150000"/>
              </a:lnSpc>
            </a:pPr>
            <a:r>
              <a:rPr lang="en-US" b="1" dirty="0"/>
              <a:t>Transformational leadership: </a:t>
            </a:r>
            <a:r>
              <a:rPr lang="en-US" dirty="0"/>
              <a:t>The best predictor of change preparedness (Mekonnen and Bayissa, 2023)</a:t>
            </a:r>
          </a:p>
          <a:p>
            <a:pPr>
              <a:lnSpc>
                <a:spcPct val="150000"/>
              </a:lnSpc>
            </a:pPr>
            <a:r>
              <a:rPr lang="en-US" b="1" dirty="0"/>
              <a:t> Transactional leadership: </a:t>
            </a:r>
            <a:r>
              <a:rPr lang="en-US" dirty="0"/>
              <a:t>Proactively opposes change (</a:t>
            </a:r>
            <a:r>
              <a:rPr lang="en-US" dirty="0" err="1"/>
              <a:t>Anusi</a:t>
            </a:r>
            <a:r>
              <a:rPr lang="en-US" dirty="0"/>
              <a:t> et al., 2025) Innovation </a:t>
            </a:r>
            <a:r>
              <a:rPr lang="en-US" dirty="0" err="1"/>
              <a:t>behaviours</a:t>
            </a:r>
            <a:r>
              <a:rPr lang="en-US" dirty="0"/>
              <a:t>: </a:t>
            </a:r>
          </a:p>
          <a:p>
            <a:pPr>
              <a:lnSpc>
                <a:spcPct val="150000"/>
              </a:lnSpc>
            </a:pPr>
            <a:r>
              <a:rPr lang="en-US" b="1" dirty="0"/>
              <a:t>Transformational: </a:t>
            </a:r>
            <a:r>
              <a:rPr lang="en-US" dirty="0"/>
              <a:t>Suggests improvements </a:t>
            </a:r>
          </a:p>
          <a:p>
            <a:pPr>
              <a:lnSpc>
                <a:spcPct val="150000"/>
              </a:lnSpc>
            </a:pPr>
            <a:r>
              <a:rPr lang="en-US" b="1" dirty="0"/>
              <a:t>Transactional: </a:t>
            </a:r>
            <a:r>
              <a:rPr lang="en-US" dirty="0"/>
              <a:t>By the book only.</a:t>
            </a:r>
          </a:p>
          <a:p>
            <a:pPr>
              <a:lnSpc>
                <a:spcPct val="150000"/>
              </a:lnSpc>
            </a:pPr>
            <a:r>
              <a:rPr lang="en-US" dirty="0"/>
              <a:t> </a:t>
            </a:r>
            <a:r>
              <a:rPr lang="en-US" b="1" dirty="0"/>
              <a:t>Significant implication: </a:t>
            </a:r>
            <a:r>
              <a:rPr lang="en-US" dirty="0"/>
              <a:t>Healthcare change needs transformational leaders.</a:t>
            </a:r>
          </a:p>
        </p:txBody>
      </p:sp>
      <p:pic>
        <p:nvPicPr>
          <p:cNvPr id="6148" name="Picture 4" descr="What do we mean by Transformational Leadershi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8988" y="2632951"/>
            <a:ext cx="2571041" cy="2571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345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 – an adaptive approach.</a:t>
            </a:r>
          </a:p>
        </p:txBody>
      </p:sp>
      <p:sp>
        <p:nvSpPr>
          <p:cNvPr id="3" name="Content Placeholder 2"/>
          <p:cNvSpPr>
            <a:spLocks noGrp="1"/>
          </p:cNvSpPr>
          <p:nvPr>
            <p:ph idx="1"/>
          </p:nvPr>
        </p:nvSpPr>
        <p:spPr>
          <a:xfrm>
            <a:off x="377992" y="1968060"/>
            <a:ext cx="6752481" cy="4569900"/>
          </a:xfrm>
        </p:spPr>
        <p:txBody>
          <a:bodyPr>
            <a:normAutofit/>
          </a:bodyPr>
          <a:lstStyle/>
          <a:p>
            <a:pPr>
              <a:lnSpc>
                <a:spcPct val="150000"/>
              </a:lnSpc>
            </a:pPr>
            <a:r>
              <a:rPr lang="en-US" b="1" dirty="0"/>
              <a:t>Bullet points: </a:t>
            </a:r>
            <a:r>
              <a:rPr lang="en-US" dirty="0"/>
              <a:t>Transformational leadership</a:t>
            </a:r>
          </a:p>
          <a:p>
            <a:pPr>
              <a:lnSpc>
                <a:spcPct val="150000"/>
              </a:lnSpc>
            </a:pPr>
            <a:r>
              <a:rPr lang="en-US" b="1" dirty="0"/>
              <a:t>Preferred style in: </a:t>
            </a:r>
            <a:r>
              <a:rPr lang="en-US" dirty="0"/>
              <a:t>Change management Staff retention &amp; wellbeing </a:t>
            </a:r>
          </a:p>
          <a:p>
            <a:pPr>
              <a:lnSpc>
                <a:spcPct val="150000"/>
              </a:lnSpc>
            </a:pPr>
            <a:r>
              <a:rPr lang="en-US" dirty="0"/>
              <a:t>Patient safety culture Transactional leadership</a:t>
            </a:r>
          </a:p>
          <a:p>
            <a:pPr>
              <a:lnSpc>
                <a:spcPct val="150000"/>
              </a:lnSpc>
            </a:pPr>
            <a:r>
              <a:rPr lang="en-US" dirty="0"/>
              <a:t> </a:t>
            </a:r>
            <a:r>
              <a:rPr lang="en-US" b="1" dirty="0"/>
              <a:t>Tactical tool of: </a:t>
            </a:r>
            <a:r>
              <a:rPr lang="en-US" dirty="0"/>
              <a:t>Routine, high-volume tasks Crisis protocol adherence New staff orientation</a:t>
            </a:r>
          </a:p>
          <a:p>
            <a:pPr>
              <a:lnSpc>
                <a:spcPct val="150000"/>
              </a:lnSpc>
            </a:pPr>
            <a:r>
              <a:rPr lang="en-US" dirty="0"/>
              <a:t>Laissez-faire (poisonous in any case) </a:t>
            </a:r>
          </a:p>
          <a:p>
            <a:pPr>
              <a:lnSpc>
                <a:spcPct val="150000"/>
              </a:lnSpc>
            </a:pPr>
            <a:r>
              <a:rPr lang="en-US" dirty="0"/>
              <a:t>Transformational, transactional situationally.</a:t>
            </a:r>
          </a:p>
        </p:txBody>
      </p:sp>
      <p:pic>
        <p:nvPicPr>
          <p:cNvPr id="7170" name="Picture 2" descr="Strategic Innovation and Leadership Dynamics: Unveiling Mediating Effects  on Operational Quality in Manufacturing Organiza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67057" y="2886722"/>
            <a:ext cx="4378325" cy="2387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065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References (Harvard style)</a:t>
            </a:r>
          </a:p>
        </p:txBody>
      </p:sp>
      <p:sp>
        <p:nvSpPr>
          <p:cNvPr id="3" name="Content Placeholder 2"/>
          <p:cNvSpPr>
            <a:spLocks noGrp="1"/>
          </p:cNvSpPr>
          <p:nvPr>
            <p:ph idx="1"/>
          </p:nvPr>
        </p:nvSpPr>
        <p:spPr>
          <a:xfrm>
            <a:off x="581192" y="2180496"/>
            <a:ext cx="11029615" cy="4494624"/>
          </a:xfrm>
        </p:spPr>
        <p:txBody>
          <a:bodyPr>
            <a:normAutofit fontScale="55000" lnSpcReduction="20000"/>
          </a:bodyPr>
          <a:lstStyle/>
          <a:p>
            <a:pPr>
              <a:lnSpc>
                <a:spcPct val="170000"/>
              </a:lnSpc>
            </a:pPr>
            <a:r>
              <a:rPr lang="en-US" dirty="0" err="1"/>
              <a:t>Mekonnen</a:t>
            </a:r>
            <a:r>
              <a:rPr lang="en-US" dirty="0"/>
              <a:t>, M. and </a:t>
            </a:r>
            <a:r>
              <a:rPr lang="en-US" dirty="0" err="1"/>
              <a:t>Bayissa</a:t>
            </a:r>
            <a:r>
              <a:rPr lang="en-US" dirty="0"/>
              <a:t>, Z., 2023. The effect of transformational and transactional leadership styles on organizational readiness for change among health professionals. </a:t>
            </a:r>
            <a:r>
              <a:rPr lang="en-US" i="1" dirty="0"/>
              <a:t>SAGE open nursing</a:t>
            </a:r>
            <a:r>
              <a:rPr lang="en-US" dirty="0"/>
              <a:t>, </a:t>
            </a:r>
            <a:r>
              <a:rPr lang="en-US" i="1" dirty="0"/>
              <a:t>9</a:t>
            </a:r>
            <a:r>
              <a:rPr lang="en-US" dirty="0"/>
              <a:t>, p.23779608231185923. </a:t>
            </a:r>
            <a:r>
              <a:rPr lang="en-US" u="sng" dirty="0">
                <a:hlinkClick r:id="rId3"/>
              </a:rPr>
              <a:t>https://journals.sagepub.com/doi/abs/10.1177/23779608231185923</a:t>
            </a:r>
            <a:endParaRPr lang="en-US" dirty="0"/>
          </a:p>
          <a:p>
            <a:pPr>
              <a:lnSpc>
                <a:spcPct val="170000"/>
              </a:lnSpc>
            </a:pPr>
            <a:r>
              <a:rPr lang="en-US" dirty="0"/>
              <a:t>Al-</a:t>
            </a:r>
            <a:r>
              <a:rPr lang="en-US" dirty="0" err="1"/>
              <a:t>Rjoub</a:t>
            </a:r>
            <a:r>
              <a:rPr lang="en-US" dirty="0"/>
              <a:t>, S., </a:t>
            </a:r>
            <a:r>
              <a:rPr lang="en-US" dirty="0" err="1"/>
              <a:t>Alsharawneh</a:t>
            </a:r>
            <a:r>
              <a:rPr lang="en-US" dirty="0"/>
              <a:t>, A., </a:t>
            </a:r>
            <a:r>
              <a:rPr lang="en-US" dirty="0" err="1"/>
              <a:t>Alhawajreh</a:t>
            </a:r>
            <a:r>
              <a:rPr lang="en-US" dirty="0"/>
              <a:t>, M.J. and Othman, E.H., 2024. Exploring the impact of transformational and transactional style of leadership on nursing care performance and patient outcomes. </a:t>
            </a:r>
            <a:r>
              <a:rPr lang="en-US" i="1" dirty="0"/>
              <a:t>Journal of Healthcare Leadership</a:t>
            </a:r>
            <a:r>
              <a:rPr lang="en-US" dirty="0"/>
              <a:t>, pp.557-568. </a:t>
            </a:r>
            <a:r>
              <a:rPr lang="en-US" u="sng" dirty="0">
                <a:hlinkClick r:id="rId4"/>
              </a:rPr>
              <a:t>https://www.tandfonline.com/doi/abs/10.2147/JHL.S496266</a:t>
            </a:r>
            <a:endParaRPr lang="en-US" dirty="0"/>
          </a:p>
          <a:p>
            <a:pPr>
              <a:lnSpc>
                <a:spcPct val="170000"/>
              </a:lnSpc>
            </a:pPr>
            <a:r>
              <a:rPr lang="en-US" dirty="0" err="1"/>
              <a:t>Hundie</a:t>
            </a:r>
            <a:r>
              <a:rPr lang="en-US" dirty="0"/>
              <a:t>, Z.A. and </a:t>
            </a:r>
            <a:r>
              <a:rPr lang="en-US" dirty="0" err="1"/>
              <a:t>Habtewold</a:t>
            </a:r>
            <a:r>
              <a:rPr lang="en-US" dirty="0"/>
              <a:t>, E.M., 2024. The effect of transformational, transactional, and laissez-faire leadership styles on employees’ level of performance: The case of hospital in Oromia Region, Ethiopia. </a:t>
            </a:r>
            <a:r>
              <a:rPr lang="en-US" i="1" dirty="0"/>
              <a:t>Journal of healthcare leadership</a:t>
            </a:r>
            <a:r>
              <a:rPr lang="en-US" dirty="0"/>
              <a:t>, pp.67-82. </a:t>
            </a:r>
            <a:r>
              <a:rPr lang="en-US" u="sng" dirty="0">
                <a:hlinkClick r:id="rId5"/>
              </a:rPr>
              <a:t>https://www.tandfonline.com/doi/abs/10.2147/JHL.S450077</a:t>
            </a:r>
            <a:endParaRPr lang="en-US" dirty="0"/>
          </a:p>
          <a:p>
            <a:pPr>
              <a:lnSpc>
                <a:spcPct val="170000"/>
              </a:lnSpc>
            </a:pPr>
            <a:r>
              <a:rPr lang="en-US" dirty="0" err="1"/>
              <a:t>Olatoye</a:t>
            </a:r>
            <a:r>
              <a:rPr lang="en-US" dirty="0"/>
              <a:t>, F.O., </a:t>
            </a:r>
            <a:r>
              <a:rPr lang="en-US" dirty="0" err="1"/>
              <a:t>Elufioye</a:t>
            </a:r>
            <a:r>
              <a:rPr lang="en-US" dirty="0"/>
              <a:t>, O.A., </a:t>
            </a:r>
            <a:r>
              <a:rPr lang="en-US" dirty="0" err="1"/>
              <a:t>Okoye</a:t>
            </a:r>
            <a:r>
              <a:rPr lang="en-US" dirty="0"/>
              <a:t>, C.C., </a:t>
            </a:r>
            <a:r>
              <a:rPr lang="en-US" dirty="0" err="1"/>
              <a:t>Nwankwo</a:t>
            </a:r>
            <a:r>
              <a:rPr lang="en-US" dirty="0"/>
              <a:t>, E.E. and </a:t>
            </a:r>
            <a:r>
              <a:rPr lang="en-US" dirty="0" err="1"/>
              <a:t>Oladapo</a:t>
            </a:r>
            <a:r>
              <a:rPr lang="en-US" dirty="0"/>
              <a:t>, J.O., 2024. Leadership styles and their impact on healthcare management effectiveness: A review. </a:t>
            </a:r>
            <a:r>
              <a:rPr lang="en-US" i="1" dirty="0"/>
              <a:t>International Journal of Science and Research Archive</a:t>
            </a:r>
            <a:r>
              <a:rPr lang="en-US" dirty="0"/>
              <a:t>, </a:t>
            </a:r>
            <a:r>
              <a:rPr lang="en-US" i="1" dirty="0"/>
              <a:t>11</a:t>
            </a:r>
            <a:r>
              <a:rPr lang="en-US" dirty="0"/>
              <a:t>(1), pp.2022-2032. </a:t>
            </a:r>
            <a:r>
              <a:rPr lang="en-US" u="sng" dirty="0">
                <a:hlinkClick r:id="rId6"/>
              </a:rPr>
              <a:t>https://pdfs.semanticscholar.org/a2ae/87ee0b4292a1d5f2e6267ff040850b928d7d.pdf?utm_source=chatgpt.com</a:t>
            </a:r>
            <a:endParaRPr lang="en-US" dirty="0"/>
          </a:p>
          <a:p>
            <a:pPr>
              <a:lnSpc>
                <a:spcPct val="170000"/>
              </a:lnSpc>
            </a:pPr>
            <a:r>
              <a:rPr lang="en-US" dirty="0" err="1"/>
              <a:t>Anusi</a:t>
            </a:r>
            <a:r>
              <a:rPr lang="en-US" dirty="0"/>
              <a:t>, H.I., </a:t>
            </a:r>
            <a:r>
              <a:rPr lang="en-US" dirty="0" err="1"/>
              <a:t>Boboye</a:t>
            </a:r>
            <a:r>
              <a:rPr lang="en-US" dirty="0"/>
              <a:t>, O. and </a:t>
            </a:r>
            <a:r>
              <a:rPr lang="en-US" dirty="0" err="1"/>
              <a:t>Nwankwo</a:t>
            </a:r>
            <a:r>
              <a:rPr lang="en-US" dirty="0"/>
              <a:t> </a:t>
            </a:r>
            <a:r>
              <a:rPr lang="en-US" dirty="0" err="1"/>
              <a:t>Ezeanyim</a:t>
            </a:r>
            <a:r>
              <a:rPr lang="en-US" dirty="0"/>
              <a:t>, E.E., 2025. Review of Leadership Styles: An Exploration of Approaches Used by Hospital Administrators: A Systematic Review of Literature. </a:t>
            </a:r>
            <a:r>
              <a:rPr lang="en-US" i="1" dirty="0"/>
              <a:t>Int. J. Sci. Res. Arch</a:t>
            </a:r>
            <a:r>
              <a:rPr lang="en-US" dirty="0"/>
              <a:t>, </a:t>
            </a:r>
            <a:r>
              <a:rPr lang="en-US" i="1" dirty="0"/>
              <a:t>16</a:t>
            </a:r>
            <a:r>
              <a:rPr lang="en-US" dirty="0"/>
              <a:t>, pp.123-131. </a:t>
            </a:r>
            <a:r>
              <a:rPr lang="en-US" u="sng" dirty="0">
                <a:hlinkClick r:id="rId7"/>
              </a:rPr>
              <a:t>https://www.researchgate.net/profile/Happiness-Anusi-2/publication/395367795_Review_of_leadership_styles_An_exploration_of_approaches_used_by_hospital_administrators_A_systematic_review_of_literature/links/68c96f7311d348252ba5d21e/Review-of-leadership-styles-An-exploration-of-approaches-used-by-hospital-administrators-A-systematic-review-of-literature.pdf</a:t>
            </a:r>
            <a:endParaRPr lang="en-US" dirty="0"/>
          </a:p>
          <a:p>
            <a:pPr>
              <a:lnSpc>
                <a:spcPct val="170000"/>
              </a:lnSpc>
            </a:pPr>
            <a:r>
              <a:rPr lang="en-US" dirty="0" err="1"/>
              <a:t>Ajanaku</a:t>
            </a:r>
            <a:r>
              <a:rPr lang="en-US" dirty="0"/>
              <a:t>, O.J., </a:t>
            </a:r>
            <a:r>
              <a:rPr lang="en-US" dirty="0" err="1"/>
              <a:t>Lubbe</a:t>
            </a:r>
            <a:r>
              <a:rPr lang="en-US" dirty="0"/>
              <a:t>, W. and </a:t>
            </a:r>
            <a:r>
              <a:rPr lang="en-US" dirty="0" err="1"/>
              <a:t>Adufe</a:t>
            </a:r>
            <a:r>
              <a:rPr lang="en-US" dirty="0"/>
              <a:t>, I., 2022. Transformational Leadership Style and Work Outcomes of Healthcare Professionals: A Review of Literature. </a:t>
            </a:r>
            <a:r>
              <a:rPr lang="en-US" i="1" dirty="0"/>
              <a:t>African Renaissance (1744-2532)</a:t>
            </a:r>
            <a:r>
              <a:rPr lang="en-US" dirty="0"/>
              <a:t>, </a:t>
            </a:r>
            <a:r>
              <a:rPr lang="en-US" i="1" dirty="0"/>
              <a:t>19</a:t>
            </a:r>
            <a:r>
              <a:rPr lang="en-US" dirty="0"/>
              <a:t>(3). </a:t>
            </a:r>
            <a:r>
              <a:rPr lang="en-US" u="sng" dirty="0">
                <a:hlinkClick r:id="rId8"/>
              </a:rPr>
              <a:t>https://journals.co.za/doi/pdf/10.31920/2516-5305/2022/19n3a3</a:t>
            </a:r>
            <a:endParaRPr lang="en-US" dirty="0"/>
          </a:p>
          <a:p>
            <a:pPr>
              <a:lnSpc>
                <a:spcPct val="170000"/>
              </a:lnSpc>
            </a:pPr>
            <a:r>
              <a:rPr lang="en-US" dirty="0" err="1"/>
              <a:t>Sikalgar</a:t>
            </a:r>
            <a:r>
              <a:rPr lang="en-US" dirty="0"/>
              <a:t>, F.R., </a:t>
            </a:r>
            <a:r>
              <a:rPr lang="en-US" dirty="0" err="1"/>
              <a:t>Bangera</a:t>
            </a:r>
            <a:r>
              <a:rPr lang="en-US" dirty="0"/>
              <a:t>, D., Kumar, M.P., Paul, Y. and </a:t>
            </a:r>
            <a:r>
              <a:rPr lang="en-US" dirty="0" err="1"/>
              <a:t>Muralidharan</a:t>
            </a:r>
            <a:r>
              <a:rPr lang="en-US" dirty="0"/>
              <a:t>, S., 2025. A review of leadership theories in healthcare. </a:t>
            </a:r>
            <a:r>
              <a:rPr lang="en-US" i="1" dirty="0"/>
              <a:t>Journal of Pharmacy and </a:t>
            </a:r>
            <a:r>
              <a:rPr lang="en-US" i="1" dirty="0" err="1"/>
              <a:t>Bioallied</a:t>
            </a:r>
            <a:r>
              <a:rPr lang="en-US" i="1" dirty="0"/>
              <a:t> Sciences</a:t>
            </a:r>
            <a:r>
              <a:rPr lang="en-US" dirty="0"/>
              <a:t>, </a:t>
            </a:r>
            <a:r>
              <a:rPr lang="en-US" i="1" dirty="0"/>
              <a:t>17</a:t>
            </a:r>
            <a:r>
              <a:rPr lang="en-US" dirty="0"/>
              <a:t>(</a:t>
            </a:r>
            <a:r>
              <a:rPr lang="en-US" dirty="0" err="1"/>
              <a:t>Suppl</a:t>
            </a:r>
            <a:r>
              <a:rPr lang="en-US" dirty="0"/>
              <a:t> 1), pp.S163-S165. </a:t>
            </a:r>
            <a:r>
              <a:rPr lang="en-US" u="sng" dirty="0">
                <a:hlinkClick r:id="rId9"/>
              </a:rPr>
              <a:t>https://journals.lww.com/jpbs/fulltext/2025/05001/a_review_of_leadership_theories_in_healthcare.46.aspx</a:t>
            </a:r>
            <a:endParaRPr lang="en-US" dirty="0"/>
          </a:p>
        </p:txBody>
      </p:sp>
    </p:spTree>
    <p:extLst>
      <p:ext uri="{BB962C8B-B14F-4D97-AF65-F5344CB8AC3E}">
        <p14:creationId xmlns:p14="http://schemas.microsoft.com/office/powerpoint/2010/main" val="700094216"/>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25</TotalTime>
  <Words>3074</Words>
  <Application>Microsoft Office PowerPoint</Application>
  <PresentationFormat>Widescreen</PresentationFormat>
  <Paragraphs>77</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Geist</vt:lpstr>
      <vt:lpstr>Gill Sans MT</vt:lpstr>
      <vt:lpstr>Wingdings 2</vt:lpstr>
      <vt:lpstr>Dividend</vt:lpstr>
      <vt:lpstr>A Critical Evaluation of Transformational and Transactional Leadership Styles in Healthcare Delivery\</vt:lpstr>
      <vt:lpstr>The meaning of Transformational and Transactional Leadership.</vt:lpstr>
      <vt:lpstr>Strengths of Transformational Leadership.</vt:lpstr>
      <vt:lpstr>Weaknesses of Transformational Leadership</vt:lpstr>
      <vt:lpstr>Strengths of the transactional Leadership</vt:lpstr>
      <vt:lpstr>Weaknesses of transactional Leadership</vt:lpstr>
      <vt:lpstr>Effect on patient safety and employee wellbeing</vt:lpstr>
      <vt:lpstr>Effect on Innovation and Readiness of Change</vt:lpstr>
      <vt:lpstr>Conclusion – an adaptive approach.</vt:lpstr>
      <vt:lpstr>References (Harvard style)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Critical Evaluation of Transformational and Transactional Leadership Styles in Healthcare Delivery\</dc:title>
  <dc:creator>dell</dc:creator>
  <cp:lastModifiedBy>Qaboos</cp:lastModifiedBy>
  <cp:revision>5</cp:revision>
  <dcterms:created xsi:type="dcterms:W3CDTF">2026-04-11T10:24:02Z</dcterms:created>
  <dcterms:modified xsi:type="dcterms:W3CDTF">2026-04-16T11:10:05Z</dcterms:modified>
</cp:coreProperties>
</file>